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Poppins"/>
      <p:regular r:id="rId40"/>
      <p:bold r:id="rId41"/>
      <p:italic r:id="rId42"/>
      <p:boldItalic r:id="rId43"/>
    </p:embeddedFont>
    <p:embeddedFont>
      <p:font typeface="Bebas Neue"/>
      <p:regular r:id="rId44"/>
    </p:embeddedFont>
    <p:embeddedFont>
      <p:font typeface="Poppins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20" Type="http://schemas.openxmlformats.org/officeDocument/2006/relationships/slide" Target="slides/slide16.xml"/><Relationship Id="rId42" Type="http://schemas.openxmlformats.org/officeDocument/2006/relationships/font" Target="fonts/Poppins-italic.fntdata"/><Relationship Id="rId41" Type="http://schemas.openxmlformats.org/officeDocument/2006/relationships/font" Target="fonts/Poppins-bold.fntdata"/><Relationship Id="rId22" Type="http://schemas.openxmlformats.org/officeDocument/2006/relationships/slide" Target="slides/slide18.xml"/><Relationship Id="rId44" Type="http://schemas.openxmlformats.org/officeDocument/2006/relationships/font" Target="fonts/BebasNeue-regular.fntdata"/><Relationship Id="rId21" Type="http://schemas.openxmlformats.org/officeDocument/2006/relationships/slide" Target="slides/slide17.xml"/><Relationship Id="rId43" Type="http://schemas.openxmlformats.org/officeDocument/2006/relationships/font" Target="fonts/Poppins-boldItalic.fntdata"/><Relationship Id="rId24" Type="http://schemas.openxmlformats.org/officeDocument/2006/relationships/slide" Target="slides/slide20.xml"/><Relationship Id="rId46" Type="http://schemas.openxmlformats.org/officeDocument/2006/relationships/font" Target="fonts/PoppinsSemiBold-bold.fntdata"/><Relationship Id="rId23" Type="http://schemas.openxmlformats.org/officeDocument/2006/relationships/slide" Target="slides/slide19.xml"/><Relationship Id="rId45" Type="http://schemas.openxmlformats.org/officeDocument/2006/relationships/font" Target="fonts/Poppi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PoppinsSemiBold-boldItalic.fntdata"/><Relationship Id="rId25" Type="http://schemas.openxmlformats.org/officeDocument/2006/relationships/slide" Target="slides/slide21.xml"/><Relationship Id="rId47" Type="http://schemas.openxmlformats.org/officeDocument/2006/relationships/font" Target="fonts/PoppinsSemi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4702d729c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4702d729c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4702d729c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4702d729c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6b0abc02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6b0abc02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6b0abc0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6b0abc0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4702d729c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702d729c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4702d729c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4702d729c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4702d729c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4702d729c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702d729c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4702d729c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702d729c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702d729c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702d729c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702d729c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702d729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702d729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702d729c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4702d729c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702d729c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4702d729c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4702d729c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4702d729c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4702d729c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4702d729c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4702d729c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4702d729c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702d729c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702d729c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702d729c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702d729c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702d729c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4702d729c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4702d729c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4702d729c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eae4b7e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eae4b7e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eb1016a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eb1016a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702d729c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4702d729c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7326d5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7326d5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7326d51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47326d51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47326d514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47326d514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7326d51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47326d51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eb1016d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eb1016d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6b0abc02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6b0abc0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bc6d061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bc6d061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4702d729c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4702d729c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702d729c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702d729c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bec4be8f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bec4be8f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4702d729c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4702d729c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p:nvPr>
            <p:ph type="ctrTitle"/>
          </p:nvPr>
        </p:nvSpPr>
        <p:spPr>
          <a:xfrm>
            <a:off x="1345800" y="1143300"/>
            <a:ext cx="6452400" cy="245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198600" y="3594300"/>
            <a:ext cx="4746600" cy="40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45" name="Google Shape;45;p11"/>
          <p:cNvSpPr txBox="1"/>
          <p:nvPr>
            <p:ph hasCustomPrompt="1" type="title"/>
          </p:nvPr>
        </p:nvSpPr>
        <p:spPr>
          <a:xfrm>
            <a:off x="720000" y="1387100"/>
            <a:ext cx="5857500" cy="14664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6" name="Google Shape;46;p11"/>
          <p:cNvSpPr txBox="1"/>
          <p:nvPr>
            <p:ph idx="1" type="subTitle"/>
          </p:nvPr>
        </p:nvSpPr>
        <p:spPr>
          <a:xfrm>
            <a:off x="720000" y="2853425"/>
            <a:ext cx="5857500" cy="573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p:nvPr>
            <p:ph type="title"/>
          </p:nvPr>
        </p:nvSpPr>
        <p:spPr>
          <a:xfrm>
            <a:off x="334850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3"/>
          <p:cNvSpPr txBox="1"/>
          <p:nvPr>
            <p:ph hasCustomPrompt="1" idx="2" type="title"/>
          </p:nvPr>
        </p:nvSpPr>
        <p:spPr>
          <a:xfrm>
            <a:off x="63120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334850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3" type="title"/>
          </p:nvPr>
        </p:nvSpPr>
        <p:spPr>
          <a:xfrm>
            <a:off x="623585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idx="4" type="subTitle"/>
          </p:nvPr>
        </p:nvSpPr>
        <p:spPr>
          <a:xfrm>
            <a:off x="623585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5" type="title"/>
          </p:nvPr>
        </p:nvSpPr>
        <p:spPr>
          <a:xfrm>
            <a:off x="334850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13"/>
          <p:cNvSpPr txBox="1"/>
          <p:nvPr>
            <p:ph idx="6" type="subTitle"/>
          </p:nvPr>
        </p:nvSpPr>
        <p:spPr>
          <a:xfrm>
            <a:off x="3348500" y="4118700"/>
            <a:ext cx="1889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7" type="title"/>
          </p:nvPr>
        </p:nvSpPr>
        <p:spPr>
          <a:xfrm>
            <a:off x="623585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idx="8" type="subTitle"/>
          </p:nvPr>
        </p:nvSpPr>
        <p:spPr>
          <a:xfrm>
            <a:off x="6235850" y="41187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hasCustomPrompt="1" idx="9" type="title"/>
          </p:nvPr>
        </p:nvSpPr>
        <p:spPr>
          <a:xfrm>
            <a:off x="34662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34662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63120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59" l="0" r="0" t="59"/>
          <a:stretch/>
        </p:blipFill>
        <p:spPr>
          <a:xfrm>
            <a:off x="-35425" y="-19885"/>
            <a:ext cx="9198401" cy="5163386"/>
          </a:xfrm>
          <a:prstGeom prst="rect">
            <a:avLst/>
          </a:prstGeom>
          <a:noFill/>
          <a:ln>
            <a:noFill/>
          </a:ln>
        </p:spPr>
      </p:pic>
      <p:sp>
        <p:nvSpPr>
          <p:cNvPr id="65" name="Google Shape;65;p14"/>
          <p:cNvSpPr txBox="1"/>
          <p:nvPr>
            <p:ph type="title"/>
          </p:nvPr>
        </p:nvSpPr>
        <p:spPr>
          <a:xfrm>
            <a:off x="928425" y="2880150"/>
            <a:ext cx="4394400" cy="60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 name="Google Shape;66;p14"/>
          <p:cNvSpPr txBox="1"/>
          <p:nvPr>
            <p:ph idx="1" type="subTitle"/>
          </p:nvPr>
        </p:nvSpPr>
        <p:spPr>
          <a:xfrm>
            <a:off x="928425" y="1663050"/>
            <a:ext cx="4394400" cy="1217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59" l="0" r="0" t="59"/>
          <a:stretch/>
        </p:blipFill>
        <p:spPr>
          <a:xfrm>
            <a:off x="-17475" y="-9800"/>
            <a:ext cx="9197925" cy="5163101"/>
          </a:xfrm>
          <a:prstGeom prst="rect">
            <a:avLst/>
          </a:prstGeom>
          <a:noFill/>
          <a:ln>
            <a:noFill/>
          </a:ln>
        </p:spPr>
      </p:pic>
      <p:sp>
        <p:nvSpPr>
          <p:cNvPr id="69" name="Google Shape;69;p15"/>
          <p:cNvSpPr txBox="1"/>
          <p:nvPr>
            <p:ph idx="1" type="subTitle"/>
          </p:nvPr>
        </p:nvSpPr>
        <p:spPr>
          <a:xfrm>
            <a:off x="810000" y="3337200"/>
            <a:ext cx="3062100" cy="1079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0" name="Google Shape;70;p15"/>
          <p:cNvSpPr txBox="1"/>
          <p:nvPr>
            <p:ph type="title"/>
          </p:nvPr>
        </p:nvSpPr>
        <p:spPr>
          <a:xfrm>
            <a:off x="810000" y="540000"/>
            <a:ext cx="3763500" cy="2797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99" l="0" r="0" t="89"/>
          <a:stretch/>
        </p:blipFill>
        <p:spPr>
          <a:xfrm>
            <a:off x="-20750" y="-11650"/>
            <a:ext cx="9204475" cy="5166800"/>
          </a:xfrm>
          <a:prstGeom prst="rect">
            <a:avLst/>
          </a:prstGeom>
          <a:noFill/>
          <a:ln>
            <a:noFill/>
          </a:ln>
        </p:spPr>
      </p:pic>
      <p:sp>
        <p:nvSpPr>
          <p:cNvPr id="73" name="Google Shape;73;p16"/>
          <p:cNvSpPr txBox="1"/>
          <p:nvPr>
            <p:ph idx="1" type="subTitle"/>
          </p:nvPr>
        </p:nvSpPr>
        <p:spPr>
          <a:xfrm>
            <a:off x="4943625" y="2275350"/>
            <a:ext cx="2476200" cy="1308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4" name="Google Shape;74;p1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flipH="1" rot="10800000">
            <a:off x="-31125" y="-17474"/>
            <a:ext cx="9225225" cy="5178449"/>
          </a:xfrm>
          <a:prstGeom prst="rect">
            <a:avLst/>
          </a:prstGeom>
          <a:noFill/>
          <a:ln>
            <a:noFill/>
          </a:ln>
        </p:spPr>
      </p:pic>
      <p:sp>
        <p:nvSpPr>
          <p:cNvPr id="77" name="Google Shape;77;p17"/>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78" name="Google Shape;78;p17"/>
          <p:cNvSpPr txBox="1"/>
          <p:nvPr>
            <p:ph type="title"/>
          </p:nvPr>
        </p:nvSpPr>
        <p:spPr>
          <a:xfrm>
            <a:off x="720000" y="1770000"/>
            <a:ext cx="1989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7"/>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82" name="Google Shape;82;p18"/>
          <p:cNvSpPr txBox="1"/>
          <p:nvPr>
            <p:ph type="title"/>
          </p:nvPr>
        </p:nvSpPr>
        <p:spPr>
          <a:xfrm>
            <a:off x="720000" y="1770000"/>
            <a:ext cx="1813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8"/>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
    <p:bg>
      <p:bgPr>
        <a:no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0" l="0" r="0" t="0"/>
          <a:stretch/>
        </p:blipFill>
        <p:spPr>
          <a:xfrm flipH="1">
            <a:off x="-29125" y="-11825"/>
            <a:ext cx="9184849" cy="5161925"/>
          </a:xfrm>
          <a:prstGeom prst="rect">
            <a:avLst/>
          </a:prstGeom>
          <a:noFill/>
          <a:ln>
            <a:noFill/>
          </a:ln>
        </p:spPr>
      </p:pic>
      <p:sp>
        <p:nvSpPr>
          <p:cNvPr id="86" name="Google Shape;86;p19"/>
          <p:cNvSpPr txBox="1"/>
          <p:nvPr>
            <p:ph idx="1" type="subTitle"/>
          </p:nvPr>
        </p:nvSpPr>
        <p:spPr>
          <a:xfrm>
            <a:off x="4165300" y="2749163"/>
            <a:ext cx="4251000" cy="122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 name="Google Shape;87;p19"/>
          <p:cNvSpPr txBox="1"/>
          <p:nvPr>
            <p:ph type="title"/>
          </p:nvPr>
        </p:nvSpPr>
        <p:spPr>
          <a:xfrm>
            <a:off x="4165300" y="1276225"/>
            <a:ext cx="4251000" cy="147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sz="9000"/>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solidFill>
          <a:schemeClr val="lt1"/>
        </a:solidFill>
      </p:bgPr>
    </p:bg>
    <p:spTree>
      <p:nvGrpSpPr>
        <p:cNvPr id="88"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b="59" l="0" r="0" t="59"/>
          <a:stretch/>
        </p:blipFill>
        <p:spPr>
          <a:xfrm>
            <a:off x="-31175" y="-17475"/>
            <a:ext cx="9225424" cy="5178501"/>
          </a:xfrm>
          <a:prstGeom prst="rect">
            <a:avLst/>
          </a:prstGeom>
          <a:noFill/>
          <a:ln>
            <a:noFill/>
          </a:ln>
        </p:spPr>
      </p:pic>
      <p:sp>
        <p:nvSpPr>
          <p:cNvPr id="90" name="Google Shape;90;p20"/>
          <p:cNvSpPr txBox="1"/>
          <p:nvPr>
            <p:ph type="title"/>
          </p:nvPr>
        </p:nvSpPr>
        <p:spPr>
          <a:xfrm>
            <a:off x="872388" y="2505713"/>
            <a:ext cx="2206500" cy="844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20"/>
          <p:cNvSpPr txBox="1"/>
          <p:nvPr>
            <p:ph idx="1" type="subTitle"/>
          </p:nvPr>
        </p:nvSpPr>
        <p:spPr>
          <a:xfrm>
            <a:off x="8723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0"/>
          <p:cNvSpPr txBox="1"/>
          <p:nvPr>
            <p:ph idx="2" type="title"/>
          </p:nvPr>
        </p:nvSpPr>
        <p:spPr>
          <a:xfrm>
            <a:off x="3468750"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20"/>
          <p:cNvSpPr txBox="1"/>
          <p:nvPr>
            <p:ph idx="3" type="subTitle"/>
          </p:nvPr>
        </p:nvSpPr>
        <p:spPr>
          <a:xfrm>
            <a:off x="3468750"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4" type="title"/>
          </p:nvPr>
        </p:nvSpPr>
        <p:spPr>
          <a:xfrm>
            <a:off x="6065088"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20"/>
          <p:cNvSpPr txBox="1"/>
          <p:nvPr>
            <p:ph idx="5" type="subTitle"/>
          </p:nvPr>
        </p:nvSpPr>
        <p:spPr>
          <a:xfrm>
            <a:off x="60650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20"/>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19" l="0" r="0" t="29"/>
          <a:stretch/>
        </p:blipFill>
        <p:spPr>
          <a:xfrm>
            <a:off x="-27200" y="-11650"/>
            <a:ext cx="9198401" cy="5166800"/>
          </a:xfrm>
          <a:prstGeom prst="rect">
            <a:avLst/>
          </a:prstGeom>
          <a:noFill/>
          <a:ln>
            <a:noFill/>
          </a:ln>
        </p:spPr>
      </p:pic>
      <p:sp>
        <p:nvSpPr>
          <p:cNvPr id="14" name="Google Shape;14;p3"/>
          <p:cNvSpPr txBox="1"/>
          <p:nvPr>
            <p:ph type="title"/>
          </p:nvPr>
        </p:nvSpPr>
        <p:spPr>
          <a:xfrm>
            <a:off x="720000" y="1948344"/>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4039075" y="787325"/>
            <a:ext cx="1065900" cy="1065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b="1" sz="45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031900" y="3019775"/>
            <a:ext cx="5080200" cy="48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bg>
      <p:bgPr>
        <a:solidFill>
          <a:schemeClr val="lt1"/>
        </a:solidFill>
      </p:bgPr>
    </p:bg>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0" l="0" r="0" t="0"/>
          <a:stretch/>
        </p:blipFill>
        <p:spPr>
          <a:xfrm>
            <a:off x="-29125" y="-14075"/>
            <a:ext cx="9202249" cy="5171649"/>
          </a:xfrm>
          <a:prstGeom prst="rect">
            <a:avLst/>
          </a:prstGeom>
          <a:noFill/>
          <a:ln>
            <a:noFill/>
          </a:ln>
        </p:spPr>
      </p:pic>
      <p:sp>
        <p:nvSpPr>
          <p:cNvPr id="99" name="Google Shape;99;p21"/>
          <p:cNvSpPr txBox="1"/>
          <p:nvPr>
            <p:ph type="title"/>
          </p:nvPr>
        </p:nvSpPr>
        <p:spPr>
          <a:xfrm>
            <a:off x="1859803" y="1384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21"/>
          <p:cNvSpPr txBox="1"/>
          <p:nvPr>
            <p:ph idx="1" type="subTitle"/>
          </p:nvPr>
        </p:nvSpPr>
        <p:spPr>
          <a:xfrm>
            <a:off x="1859800" y="1843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1"/>
          <p:cNvSpPr txBox="1"/>
          <p:nvPr>
            <p:ph idx="2" type="title"/>
          </p:nvPr>
        </p:nvSpPr>
        <p:spPr>
          <a:xfrm>
            <a:off x="3781050" y="2527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21"/>
          <p:cNvSpPr txBox="1"/>
          <p:nvPr>
            <p:ph idx="3" type="subTitle"/>
          </p:nvPr>
        </p:nvSpPr>
        <p:spPr>
          <a:xfrm>
            <a:off x="3781050" y="2986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1"/>
          <p:cNvSpPr txBox="1"/>
          <p:nvPr>
            <p:ph idx="4" type="title"/>
          </p:nvPr>
        </p:nvSpPr>
        <p:spPr>
          <a:xfrm>
            <a:off x="5702300" y="3670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21"/>
          <p:cNvSpPr txBox="1"/>
          <p:nvPr>
            <p:ph idx="5" type="subTitle"/>
          </p:nvPr>
        </p:nvSpPr>
        <p:spPr>
          <a:xfrm>
            <a:off x="5702300" y="4129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1"/>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1">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59" l="0" r="0" t="59"/>
          <a:stretch/>
        </p:blipFill>
        <p:spPr>
          <a:xfrm>
            <a:off x="-31125" y="-17475"/>
            <a:ext cx="9225225" cy="5178450"/>
          </a:xfrm>
          <a:prstGeom prst="rect">
            <a:avLst/>
          </a:prstGeom>
          <a:noFill/>
          <a:ln>
            <a:noFill/>
          </a:ln>
        </p:spPr>
      </p:pic>
      <p:sp>
        <p:nvSpPr>
          <p:cNvPr id="108" name="Google Shape;108;p22"/>
          <p:cNvSpPr txBox="1"/>
          <p:nvPr>
            <p:ph type="title"/>
          </p:nvPr>
        </p:nvSpPr>
        <p:spPr>
          <a:xfrm>
            <a:off x="14451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2"/>
          <p:cNvSpPr txBox="1"/>
          <p:nvPr>
            <p:ph idx="1" type="subTitle"/>
          </p:nvPr>
        </p:nvSpPr>
        <p:spPr>
          <a:xfrm>
            <a:off x="14451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2"/>
          <p:cNvSpPr txBox="1"/>
          <p:nvPr>
            <p:ph idx="2" type="title"/>
          </p:nvPr>
        </p:nvSpPr>
        <p:spPr>
          <a:xfrm>
            <a:off x="55236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2"/>
          <p:cNvSpPr txBox="1"/>
          <p:nvPr>
            <p:ph idx="3" type="subTitle"/>
          </p:nvPr>
        </p:nvSpPr>
        <p:spPr>
          <a:xfrm>
            <a:off x="55236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2"/>
          <p:cNvSpPr txBox="1"/>
          <p:nvPr>
            <p:ph idx="4" type="title"/>
          </p:nvPr>
        </p:nvSpPr>
        <p:spPr>
          <a:xfrm>
            <a:off x="14451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2"/>
          <p:cNvSpPr txBox="1"/>
          <p:nvPr>
            <p:ph idx="5" type="subTitle"/>
          </p:nvPr>
        </p:nvSpPr>
        <p:spPr>
          <a:xfrm>
            <a:off x="14451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2"/>
          <p:cNvSpPr txBox="1"/>
          <p:nvPr>
            <p:ph idx="6" type="title"/>
          </p:nvPr>
        </p:nvSpPr>
        <p:spPr>
          <a:xfrm>
            <a:off x="55236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2"/>
          <p:cNvSpPr txBox="1"/>
          <p:nvPr>
            <p:ph idx="7" type="subTitle"/>
          </p:nvPr>
        </p:nvSpPr>
        <p:spPr>
          <a:xfrm>
            <a:off x="55236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8"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7_1">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b="0" l="0" r="0" t="0"/>
          <a:stretch/>
        </p:blipFill>
        <p:spPr>
          <a:xfrm flipH="1">
            <a:off x="-29125" y="-14075"/>
            <a:ext cx="9202249" cy="5171649"/>
          </a:xfrm>
          <a:prstGeom prst="rect">
            <a:avLst/>
          </a:prstGeom>
          <a:noFill/>
          <a:ln>
            <a:noFill/>
          </a:ln>
        </p:spPr>
      </p:pic>
      <p:sp>
        <p:nvSpPr>
          <p:cNvPr id="119" name="Google Shape;119;p23"/>
          <p:cNvSpPr txBox="1"/>
          <p:nvPr>
            <p:ph type="title"/>
          </p:nvPr>
        </p:nvSpPr>
        <p:spPr>
          <a:xfrm>
            <a:off x="7199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23"/>
          <p:cNvSpPr txBox="1"/>
          <p:nvPr>
            <p:ph idx="1" type="subTitle"/>
          </p:nvPr>
        </p:nvSpPr>
        <p:spPr>
          <a:xfrm>
            <a:off x="7199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3"/>
          <p:cNvSpPr txBox="1"/>
          <p:nvPr>
            <p:ph idx="2" type="title"/>
          </p:nvPr>
        </p:nvSpPr>
        <p:spPr>
          <a:xfrm>
            <a:off x="3396750"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23"/>
          <p:cNvSpPr txBox="1"/>
          <p:nvPr>
            <p:ph idx="3" type="subTitle"/>
          </p:nvPr>
        </p:nvSpPr>
        <p:spPr>
          <a:xfrm>
            <a:off x="3396750"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3"/>
          <p:cNvSpPr txBox="1"/>
          <p:nvPr>
            <p:ph idx="4" type="title"/>
          </p:nvPr>
        </p:nvSpPr>
        <p:spPr>
          <a:xfrm>
            <a:off x="7199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3"/>
          <p:cNvSpPr txBox="1"/>
          <p:nvPr>
            <p:ph idx="5" type="subTitle"/>
          </p:nvPr>
        </p:nvSpPr>
        <p:spPr>
          <a:xfrm>
            <a:off x="7199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txBox="1"/>
          <p:nvPr>
            <p:ph idx="6" type="title"/>
          </p:nvPr>
        </p:nvSpPr>
        <p:spPr>
          <a:xfrm>
            <a:off x="3396750"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23"/>
          <p:cNvSpPr txBox="1"/>
          <p:nvPr>
            <p:ph idx="7" type="subTitle"/>
          </p:nvPr>
        </p:nvSpPr>
        <p:spPr>
          <a:xfrm>
            <a:off x="3396750"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8" type="title"/>
          </p:nvPr>
        </p:nvSpPr>
        <p:spPr>
          <a:xfrm>
            <a:off x="60734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3"/>
          <p:cNvSpPr txBox="1"/>
          <p:nvPr>
            <p:ph idx="9" type="subTitle"/>
          </p:nvPr>
        </p:nvSpPr>
        <p:spPr>
          <a:xfrm>
            <a:off x="60734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13" type="title"/>
          </p:nvPr>
        </p:nvSpPr>
        <p:spPr>
          <a:xfrm>
            <a:off x="60734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3"/>
          <p:cNvSpPr txBox="1"/>
          <p:nvPr>
            <p:ph idx="14" type="subTitle"/>
          </p:nvPr>
        </p:nvSpPr>
        <p:spPr>
          <a:xfrm>
            <a:off x="60734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b="0" l="0" r="0" t="0"/>
          <a:stretch/>
        </p:blipFill>
        <p:spPr>
          <a:xfrm>
            <a:off x="-24800" y="-11650"/>
            <a:ext cx="9193601" cy="5166800"/>
          </a:xfrm>
          <a:prstGeom prst="rect">
            <a:avLst/>
          </a:prstGeom>
          <a:noFill/>
          <a:ln>
            <a:noFill/>
          </a:ln>
        </p:spPr>
      </p:pic>
      <p:sp>
        <p:nvSpPr>
          <p:cNvPr id="134" name="Google Shape;134;p24"/>
          <p:cNvSpPr txBox="1"/>
          <p:nvPr>
            <p:ph hasCustomPrompt="1" type="title"/>
          </p:nvPr>
        </p:nvSpPr>
        <p:spPr>
          <a:xfrm>
            <a:off x="1989600" y="1227313"/>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 name="Google Shape;135;p24"/>
          <p:cNvSpPr txBox="1"/>
          <p:nvPr>
            <p:ph idx="1" type="subTitle"/>
          </p:nvPr>
        </p:nvSpPr>
        <p:spPr>
          <a:xfrm>
            <a:off x="1989600" y="2055635"/>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4"/>
          <p:cNvSpPr txBox="1"/>
          <p:nvPr>
            <p:ph hasCustomPrompt="1" idx="2" type="title"/>
          </p:nvPr>
        </p:nvSpPr>
        <p:spPr>
          <a:xfrm>
            <a:off x="1989600" y="2642658"/>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7" name="Google Shape;137;p24"/>
          <p:cNvSpPr txBox="1"/>
          <p:nvPr>
            <p:ph idx="3" type="subTitle"/>
          </p:nvPr>
        </p:nvSpPr>
        <p:spPr>
          <a:xfrm>
            <a:off x="1989600" y="3470981"/>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p:nvPr>
            <p:ph type="ctrTitle"/>
          </p:nvPr>
        </p:nvSpPr>
        <p:spPr>
          <a:xfrm>
            <a:off x="2608425" y="692400"/>
            <a:ext cx="3927000" cy="7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25"/>
          <p:cNvSpPr txBox="1"/>
          <p:nvPr>
            <p:ph idx="1" type="subTitle"/>
          </p:nvPr>
        </p:nvSpPr>
        <p:spPr>
          <a:xfrm>
            <a:off x="1712225" y="1435725"/>
            <a:ext cx="5719500" cy="61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2" name="Google Shape;142;p25"/>
          <p:cNvSpPr txBox="1"/>
          <p:nvPr>
            <p:ph idx="2" type="subTitle"/>
          </p:nvPr>
        </p:nvSpPr>
        <p:spPr>
          <a:xfrm>
            <a:off x="3050125" y="2053125"/>
            <a:ext cx="3043800" cy="783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5"/>
          <p:cNvSpPr txBox="1"/>
          <p:nvPr/>
        </p:nvSpPr>
        <p:spPr>
          <a:xfrm>
            <a:off x="1949825" y="3801825"/>
            <a:ext cx="52512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Slidesgo</a:t>
            </a:r>
            <a:r>
              <a:rPr b="1" lang="en" sz="1200">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Flaticon</a:t>
            </a:r>
            <a:r>
              <a:rPr b="1"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Freepik</a:t>
            </a:r>
            <a:endParaRPr b="1" sz="1200">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solidFill>
          <a:schemeClr val="lt1"/>
        </a:solidFill>
      </p:bgPr>
    </p:bg>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bg>
      <p:bgPr>
        <a:solidFill>
          <a:schemeClr val="lt1"/>
        </a:solidFill>
      </p:bgPr>
    </p:bg>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59" l="0" r="0" t="59"/>
          <a:stretch/>
        </p:blipFill>
        <p:spPr>
          <a:xfrm>
            <a:off x="-20750" y="-11650"/>
            <a:ext cx="9204499" cy="5166800"/>
          </a:xfrm>
          <a:prstGeom prst="rect">
            <a:avLst/>
          </a:prstGeom>
          <a:noFill/>
          <a:ln>
            <a:noFill/>
          </a:ln>
        </p:spPr>
      </p:pic>
      <p:sp>
        <p:nvSpPr>
          <p:cNvPr id="149" name="Google Shape;149;p2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bg>
      <p:bgPr>
        <a:solidFill>
          <a:schemeClr val="lt1"/>
        </a:solidFill>
      </p:bgPr>
    </p:bg>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2" name="Google Shape;152;p2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_1_1_2">
    <p:bg>
      <p:bgPr>
        <a:solidFill>
          <a:schemeClr val="lt1"/>
        </a:solidFill>
      </p:bgPr>
    </p:bg>
    <p:spTree>
      <p:nvGrpSpPr>
        <p:cNvPr id="153"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5" name="Google Shape;155;p2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b="59" l="0" r="0" t="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19" l="0" r="0" t="29"/>
          <a:stretch/>
        </p:blipFill>
        <p:spPr>
          <a:xfrm>
            <a:off x="-23300" y="-9475"/>
            <a:ext cx="9190601" cy="5162450"/>
          </a:xfrm>
          <a:prstGeom prst="rect">
            <a:avLst/>
          </a:prstGeom>
          <a:noFill/>
          <a:ln>
            <a:noFill/>
          </a:ln>
        </p:spPr>
      </p:pic>
      <p:sp>
        <p:nvSpPr>
          <p:cNvPr id="19" name="Google Shape;19;p4"/>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 name="Google Shape;20;p4"/>
          <p:cNvSpPr txBox="1"/>
          <p:nvPr>
            <p:ph idx="1" type="body"/>
          </p:nvPr>
        </p:nvSpPr>
        <p:spPr>
          <a:xfrm>
            <a:off x="720000" y="1065500"/>
            <a:ext cx="7704000" cy="3537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b="0" l="0" r="0" t="0"/>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b="0" l="0" r="0" t="0"/>
          <a:stretch/>
        </p:blipFill>
        <p:spPr>
          <a:xfrm rot="10800000">
            <a:off x="-49551" y="-23300"/>
            <a:ext cx="9225701" cy="5184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9" l="0" r="0" t="89"/>
          <a:stretch/>
        </p:blipFill>
        <p:spPr>
          <a:xfrm flipH="1" rot="10800000">
            <a:off x="-23300" y="-13074"/>
            <a:ext cx="9209575" cy="5169649"/>
          </a:xfrm>
          <a:prstGeom prst="rect">
            <a:avLst/>
          </a:prstGeom>
          <a:noFill/>
          <a:ln>
            <a:noFill/>
          </a:ln>
        </p:spPr>
      </p:pic>
      <p:sp>
        <p:nvSpPr>
          <p:cNvPr id="23" name="Google Shape;23;p5"/>
          <p:cNvSpPr txBox="1"/>
          <p:nvPr>
            <p:ph idx="1" type="subTitle"/>
          </p:nvPr>
        </p:nvSpPr>
        <p:spPr>
          <a:xfrm>
            <a:off x="17157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049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7158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050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0" l="59" r="59" t="0"/>
          <a:stretch/>
        </p:blipFill>
        <p:spPr>
          <a:xfrm>
            <a:off x="-35900" y="-13010"/>
            <a:ext cx="9198401" cy="5169520"/>
          </a:xfrm>
          <a:prstGeom prst="rect">
            <a:avLst/>
          </a:prstGeom>
          <a:noFill/>
          <a:ln>
            <a:noFill/>
          </a:ln>
        </p:spPr>
      </p:pic>
      <p:sp>
        <p:nvSpPr>
          <p:cNvPr id="32" name="Google Shape;32;p7"/>
          <p:cNvSpPr txBox="1"/>
          <p:nvPr>
            <p:ph idx="1" type="body"/>
          </p:nvPr>
        </p:nvSpPr>
        <p:spPr>
          <a:xfrm>
            <a:off x="1105025" y="1402600"/>
            <a:ext cx="5395500" cy="28011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36" name="Google Shape;3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b="59" l="0" r="0" t="59"/>
          <a:stretch/>
        </p:blipFill>
        <p:spPr>
          <a:xfrm>
            <a:off x="-27200" y="-11650"/>
            <a:ext cx="9198400" cy="5166800"/>
          </a:xfrm>
          <a:prstGeom prst="rect">
            <a:avLst/>
          </a:prstGeom>
          <a:noFill/>
          <a:ln>
            <a:noFill/>
          </a:ln>
        </p:spPr>
      </p:pic>
      <p:sp>
        <p:nvSpPr>
          <p:cNvPr id="39" name="Google Shape;39;p9"/>
          <p:cNvSpPr txBox="1"/>
          <p:nvPr>
            <p:ph type="title"/>
          </p:nvPr>
        </p:nvSpPr>
        <p:spPr>
          <a:xfrm>
            <a:off x="1684275" y="1036950"/>
            <a:ext cx="4430100" cy="981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 type="subTitle"/>
          </p:nvPr>
        </p:nvSpPr>
        <p:spPr>
          <a:xfrm>
            <a:off x="1684275" y="2018250"/>
            <a:ext cx="4430100" cy="208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2688075" y="1638900"/>
            <a:ext cx="3838200" cy="18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hyperlink" Target="https://docs.google.com/spreadsheets/d/13R3DQqINhvVI3m7-KU3uyGQtLVydJwrvfuCjaT_FQr4/copy#gid=0" TargetMode="Externa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hyperlink" Target="https://docs.google.com/spreadsheets/d/13R3DQqINhvVI3m7-KU3uyGQtLVydJwrvfuCjaT_FQr4/copy#gid=0"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33"/>
          <p:cNvSpPr txBox="1"/>
          <p:nvPr>
            <p:ph type="ctrTitle"/>
          </p:nvPr>
        </p:nvSpPr>
        <p:spPr>
          <a:xfrm>
            <a:off x="1345800" y="1143300"/>
            <a:ext cx="6452400" cy="24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ryptocurrency </a:t>
            </a:r>
            <a:endParaRPr/>
          </a:p>
          <a:p>
            <a:pPr indent="0" lvl="0" marL="0" rtl="0" algn="ctr">
              <a:spcBef>
                <a:spcPts val="0"/>
              </a:spcBef>
              <a:spcAft>
                <a:spcPts val="0"/>
              </a:spcAft>
              <a:buNone/>
            </a:pPr>
            <a:r>
              <a:rPr lang="en"/>
              <a:t>Pairs Trading Strategy</a:t>
            </a:r>
            <a:endParaRPr/>
          </a:p>
          <a:p>
            <a:pPr indent="0" lvl="0" marL="0" rtl="0" algn="ctr">
              <a:spcBef>
                <a:spcPts val="0"/>
              </a:spcBef>
              <a:spcAft>
                <a:spcPts val="0"/>
              </a:spcAft>
              <a:buNone/>
            </a:pPr>
            <a:r>
              <a:t/>
            </a:r>
            <a:endParaRPr/>
          </a:p>
        </p:txBody>
      </p:sp>
      <p:sp>
        <p:nvSpPr>
          <p:cNvPr id="169" name="Google Shape;169;p33"/>
          <p:cNvSpPr txBox="1"/>
          <p:nvPr/>
        </p:nvSpPr>
        <p:spPr>
          <a:xfrm>
            <a:off x="3810000" y="3194100"/>
            <a:ext cx="42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JIAWEI XU 10030027556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Trading Signal </a:t>
            </a:r>
            <a:endParaRPr/>
          </a:p>
        </p:txBody>
      </p:sp>
      <p:sp>
        <p:nvSpPr>
          <p:cNvPr id="263" name="Google Shape;263;p42"/>
          <p:cNvSpPr txBox="1"/>
          <p:nvPr>
            <p:ph idx="1" type="subTitle"/>
          </p:nvPr>
        </p:nvSpPr>
        <p:spPr>
          <a:xfrm>
            <a:off x="991625" y="2974150"/>
            <a:ext cx="3814800" cy="2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SemiBold"/>
                <a:ea typeface="Poppins SemiBold"/>
                <a:cs typeface="Poppins SemiBold"/>
                <a:sym typeface="Poppins SemiBold"/>
              </a:rPr>
              <a:t>Entry Score &amp; Exit Score </a:t>
            </a:r>
            <a:endParaRPr sz="2400">
              <a:latin typeface="Poppins SemiBold"/>
              <a:ea typeface="Poppins SemiBold"/>
              <a:cs typeface="Poppins SemiBold"/>
              <a:sym typeface="Poppins SemiBold"/>
            </a:endParaRPr>
          </a:p>
        </p:txBody>
      </p:sp>
      <p:sp>
        <p:nvSpPr>
          <p:cNvPr id="264" name="Google Shape;264;p42"/>
          <p:cNvSpPr txBox="1"/>
          <p:nvPr>
            <p:ph idx="2" type="subTitle"/>
          </p:nvPr>
        </p:nvSpPr>
        <p:spPr>
          <a:xfrm>
            <a:off x="984525" y="1859375"/>
            <a:ext cx="2700900" cy="2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SemiBold"/>
                <a:ea typeface="Poppins SemiBold"/>
                <a:cs typeface="Poppins SemiBold"/>
                <a:sym typeface="Poppins SemiBold"/>
              </a:rPr>
              <a:t>zScore</a:t>
            </a:r>
            <a:endParaRPr sz="2400">
              <a:latin typeface="Poppins SemiBold"/>
              <a:ea typeface="Poppins SemiBold"/>
              <a:cs typeface="Poppins SemiBold"/>
              <a:sym typeface="Poppins SemiBold"/>
            </a:endParaRPr>
          </a:p>
        </p:txBody>
      </p:sp>
      <p:sp>
        <p:nvSpPr>
          <p:cNvPr id="265" name="Google Shape;265;p42"/>
          <p:cNvSpPr/>
          <p:nvPr/>
        </p:nvSpPr>
        <p:spPr>
          <a:xfrm>
            <a:off x="719998" y="1891625"/>
            <a:ext cx="198000" cy="19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2"/>
          <p:cNvSpPr/>
          <p:nvPr/>
        </p:nvSpPr>
        <p:spPr>
          <a:xfrm>
            <a:off x="719998" y="3006400"/>
            <a:ext cx="198000" cy="1983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
        <p:nvSpPr>
          <p:cNvPr id="267" name="Google Shape;267;p42"/>
          <p:cNvSpPr txBox="1"/>
          <p:nvPr>
            <p:ph idx="3" type="subTitle"/>
          </p:nvPr>
        </p:nvSpPr>
        <p:spPr>
          <a:xfrm>
            <a:off x="991625" y="2241225"/>
            <a:ext cx="2796300" cy="5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Z = (x-u)/std</a:t>
            </a:r>
            <a:endParaRPr>
              <a:solidFill>
                <a:schemeClr val="dk1"/>
              </a:solidFill>
              <a:latin typeface="Poppins"/>
              <a:ea typeface="Poppins"/>
              <a:cs typeface="Poppins"/>
              <a:sym typeface="Poppins"/>
            </a:endParaRPr>
          </a:p>
        </p:txBody>
      </p:sp>
      <p:sp>
        <p:nvSpPr>
          <p:cNvPr id="268" name="Google Shape;268;p42"/>
          <p:cNvSpPr txBox="1"/>
          <p:nvPr>
            <p:ph idx="4" type="subTitle"/>
          </p:nvPr>
        </p:nvSpPr>
        <p:spPr>
          <a:xfrm>
            <a:off x="984525" y="3385300"/>
            <a:ext cx="3418800" cy="7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latin typeface="Poppins"/>
                <a:ea typeface="Poppins"/>
                <a:cs typeface="Poppins"/>
                <a:sym typeface="Poppins"/>
              </a:rPr>
              <a:t>Long Entry: -1 </a:t>
            </a:r>
            <a:endParaRPr>
              <a:solidFill>
                <a:srgbClr val="FF0000"/>
              </a:solidFill>
              <a:latin typeface="Poppins"/>
              <a:ea typeface="Poppins"/>
              <a:cs typeface="Poppins"/>
              <a:sym typeface="Poppins"/>
            </a:endParaRPr>
          </a:p>
          <a:p>
            <a:pPr indent="0" lvl="0" marL="0" rtl="0" algn="l">
              <a:spcBef>
                <a:spcPts val="0"/>
              </a:spcBef>
              <a:spcAft>
                <a:spcPts val="0"/>
              </a:spcAft>
              <a:buNone/>
            </a:pPr>
            <a:r>
              <a:rPr lang="en">
                <a:solidFill>
                  <a:srgbClr val="FF0000"/>
                </a:solidFill>
                <a:latin typeface="Poppins"/>
                <a:ea typeface="Poppins"/>
                <a:cs typeface="Poppins"/>
                <a:sym typeface="Poppins"/>
              </a:rPr>
              <a:t>Short Entry: 1 </a:t>
            </a:r>
            <a:endParaRPr>
              <a:solidFill>
                <a:srgbClr val="FF0000"/>
              </a:solidFill>
              <a:latin typeface="Poppins"/>
              <a:ea typeface="Poppins"/>
              <a:cs typeface="Poppins"/>
              <a:sym typeface="Poppins"/>
            </a:endParaRPr>
          </a:p>
          <a:p>
            <a:pPr indent="0" lvl="0" marL="0" rtl="0" algn="l">
              <a:spcBef>
                <a:spcPts val="0"/>
              </a:spcBef>
              <a:spcAft>
                <a:spcPts val="0"/>
              </a:spcAft>
              <a:buNone/>
            </a:pPr>
            <a:r>
              <a:rPr lang="en">
                <a:solidFill>
                  <a:srgbClr val="FF0000"/>
                </a:solidFill>
                <a:latin typeface="Poppins"/>
                <a:ea typeface="Poppins"/>
                <a:cs typeface="Poppins"/>
                <a:sym typeface="Poppins"/>
              </a:rPr>
              <a:t>Exit Score: 0 </a:t>
            </a:r>
            <a:endParaRPr>
              <a:solidFill>
                <a:srgbClr val="FF0000"/>
              </a:solidFill>
              <a:latin typeface="Poppins"/>
              <a:ea typeface="Poppins"/>
              <a:cs typeface="Poppins"/>
              <a:sym typeface="Poppins"/>
            </a:endParaRPr>
          </a:p>
        </p:txBody>
      </p:sp>
      <p:pic>
        <p:nvPicPr>
          <p:cNvPr id="269" name="Google Shape;269;p42"/>
          <p:cNvPicPr preferRelativeResize="0"/>
          <p:nvPr/>
        </p:nvPicPr>
        <p:blipFill>
          <a:blip r:embed="rId3">
            <a:alphaModFix/>
          </a:blip>
          <a:stretch>
            <a:fillRect/>
          </a:stretch>
        </p:blipFill>
        <p:spPr>
          <a:xfrm>
            <a:off x="4717050" y="1179087"/>
            <a:ext cx="3928725" cy="294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Equity Curve (Amazing!)</a:t>
            </a:r>
            <a:endParaRPr/>
          </a:p>
        </p:txBody>
      </p:sp>
      <p:pic>
        <p:nvPicPr>
          <p:cNvPr id="275" name="Google Shape;275;p43"/>
          <p:cNvPicPr preferRelativeResize="0"/>
          <p:nvPr/>
        </p:nvPicPr>
        <p:blipFill>
          <a:blip r:embed="rId3">
            <a:alphaModFix/>
          </a:blip>
          <a:stretch>
            <a:fillRect/>
          </a:stretch>
        </p:blipFill>
        <p:spPr>
          <a:xfrm>
            <a:off x="789875" y="1135700"/>
            <a:ext cx="4181200" cy="3135900"/>
          </a:xfrm>
          <a:prstGeom prst="rect">
            <a:avLst/>
          </a:prstGeom>
          <a:noFill/>
          <a:ln>
            <a:noFill/>
          </a:ln>
        </p:spPr>
      </p:pic>
      <p:sp>
        <p:nvSpPr>
          <p:cNvPr id="276" name="Google Shape;276;p43"/>
          <p:cNvSpPr txBox="1"/>
          <p:nvPr/>
        </p:nvSpPr>
        <p:spPr>
          <a:xfrm>
            <a:off x="5092200" y="1172275"/>
            <a:ext cx="3297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ETH-USD - STETH-USD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Annunal Return = 56.3483</a:t>
            </a:r>
            <a:endParaRPr/>
          </a:p>
          <a:p>
            <a:pPr indent="0" lvl="0" marL="0" rtl="0" algn="l">
              <a:spcBef>
                <a:spcPts val="0"/>
              </a:spcBef>
              <a:spcAft>
                <a:spcPts val="0"/>
              </a:spcAft>
              <a:buNone/>
            </a:pPr>
            <a:r>
              <a:rPr lang="en"/>
              <a:t>CAGR = 42.7058</a:t>
            </a:r>
            <a:endParaRPr/>
          </a:p>
          <a:p>
            <a:pPr indent="0" lvl="0" marL="0" rtl="0" algn="l">
              <a:spcBef>
                <a:spcPts val="0"/>
              </a:spcBef>
              <a:spcAft>
                <a:spcPts val="0"/>
              </a:spcAft>
              <a:buNone/>
            </a:pPr>
            <a:r>
              <a:rPr lang="en"/>
              <a:t>Sharpe Ratio = 4.6900</a:t>
            </a:r>
            <a:endParaRPr/>
          </a:p>
          <a:p>
            <a:pPr indent="0" lvl="0" marL="0" rtl="0" algn="l">
              <a:spcBef>
                <a:spcPts val="0"/>
              </a:spcBef>
              <a:spcAft>
                <a:spcPts val="0"/>
              </a:spcAft>
              <a:buNone/>
            </a:pPr>
            <a:r>
              <a:t/>
            </a:r>
            <a:endParaRPr/>
          </a:p>
        </p:txBody>
      </p:sp>
      <p:sp>
        <p:nvSpPr>
          <p:cNvPr id="277" name="Google Shape;277;p43"/>
          <p:cNvSpPr txBox="1"/>
          <p:nvPr/>
        </p:nvSpPr>
        <p:spPr>
          <a:xfrm flipH="1">
            <a:off x="5128950" y="2615700"/>
            <a:ext cx="32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Stable and almost no drawdown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44"/>
          <p:cNvSpPr txBox="1"/>
          <p:nvPr>
            <p:ph type="title"/>
          </p:nvPr>
        </p:nvSpPr>
        <p:spPr>
          <a:xfrm>
            <a:off x="928425" y="2880150"/>
            <a:ext cx="4394400" cy="60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283" name="Google Shape;283;p44"/>
          <p:cNvSpPr txBox="1"/>
          <p:nvPr>
            <p:ph idx="1" type="subTitle"/>
          </p:nvPr>
        </p:nvSpPr>
        <p:spPr>
          <a:xfrm>
            <a:off x="928425" y="1663050"/>
            <a:ext cx="4394400" cy="12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 see if the returns were obtained by chance or not.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5"/>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289" name="Google Shape;289;p45"/>
          <p:cNvSpPr txBox="1"/>
          <p:nvPr/>
        </p:nvSpPr>
        <p:spPr>
          <a:xfrm>
            <a:off x="512875" y="1318850"/>
            <a:ext cx="5509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White's Reality Check (WRC) was invented and patented by economist H. White, a professor at the University of California at San Diego.</a:t>
            </a:r>
            <a:endParaRPr/>
          </a:p>
          <a:p>
            <a:pPr indent="-317500" lvl="0" marL="457200" rtl="0" algn="l">
              <a:spcBef>
                <a:spcPts val="0"/>
              </a:spcBef>
              <a:spcAft>
                <a:spcPts val="0"/>
              </a:spcAft>
              <a:buSzPts val="1400"/>
              <a:buChar char="●"/>
            </a:pPr>
            <a:r>
              <a:rPr lang="en"/>
              <a:t>As it was pointed out it uses the bootstrap method to derive a sampling distribution that is appropriate to test the statistical significance of the best rule found by data mining.</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4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295" name="Google Shape;295;p46"/>
          <p:cNvSpPr txBox="1"/>
          <p:nvPr/>
        </p:nvSpPr>
        <p:spPr>
          <a:xfrm>
            <a:off x="512875" y="1318850"/>
            <a:ext cx="5509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Let's take a highly simplified example to explain the procedure WRC uses.</a:t>
            </a:r>
            <a:endParaRPr/>
          </a:p>
          <a:p>
            <a:pPr indent="-317500" lvl="0" marL="457200" rtl="0" algn="l">
              <a:spcBef>
                <a:spcPts val="0"/>
              </a:spcBef>
              <a:spcAft>
                <a:spcPts val="0"/>
              </a:spcAft>
              <a:buSzPts val="1400"/>
              <a:buChar char="●"/>
            </a:pPr>
            <a:r>
              <a:rPr lang="en"/>
              <a:t>Suppose the data miner has back tested only two rules (N = 2) over 10 days.</a:t>
            </a:r>
            <a:endParaRPr/>
          </a:p>
          <a:p>
            <a:pPr indent="-317500" lvl="0" marL="457200" rtl="0" algn="l">
              <a:spcBef>
                <a:spcPts val="0"/>
              </a:spcBef>
              <a:spcAft>
                <a:spcPts val="0"/>
              </a:spcAft>
              <a:buSzPts val="1400"/>
              <a:buChar char="●"/>
            </a:pPr>
            <a:r>
              <a:rPr lang="en"/>
              <a:t>I will refer to the rules as R1 and R2.</a:t>
            </a:r>
            <a:endParaRPr/>
          </a:p>
          <a:p>
            <a:pPr indent="-317500" lvl="0" marL="457200" rtl="0" algn="l">
              <a:spcBef>
                <a:spcPts val="0"/>
              </a:spcBef>
              <a:spcAft>
                <a:spcPts val="0"/>
              </a:spcAft>
              <a:buSzPts val="1400"/>
              <a:buChar char="●"/>
            </a:pPr>
            <a:r>
              <a:rPr lang="en"/>
              <a:t>over the 10-day period R1 earned a mean daily return of 1 percent,</a:t>
            </a:r>
            <a:endParaRPr/>
          </a:p>
          <a:p>
            <a:pPr indent="-317500" lvl="0" marL="457200" rtl="0" algn="l">
              <a:spcBef>
                <a:spcPts val="0"/>
              </a:spcBef>
              <a:spcAft>
                <a:spcPts val="0"/>
              </a:spcAft>
              <a:buSzPts val="1400"/>
              <a:buChar char="●"/>
            </a:pPr>
            <a:r>
              <a:rPr lang="en"/>
              <a:t>whereas R2 earned a mean daily return of 2 percent.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01" name="Google Shape;301;p47"/>
          <p:cNvSpPr txBox="1"/>
          <p:nvPr/>
        </p:nvSpPr>
        <p:spPr>
          <a:xfrm>
            <a:off x="512875" y="1318850"/>
            <a:ext cx="55098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data miner picks rule 2 as the best performer, but then wonders, as one should, if the 2 percent was the result of data-mining bias and if its true expected return is actually zero.</a:t>
            </a:r>
            <a:endParaRPr/>
          </a:p>
          <a:p>
            <a:pPr indent="-317500" lvl="0" marL="457200" rtl="0" algn="l">
              <a:spcBef>
                <a:spcPts val="0"/>
              </a:spcBef>
              <a:spcAft>
                <a:spcPts val="0"/>
              </a:spcAft>
              <a:buSzPts val="1400"/>
              <a:buChar char="●"/>
            </a:pPr>
            <a:r>
              <a:rPr lang="en"/>
              <a:t>To generate the sampling distribution that would be appropriate for this data-mining venture, the following steps are taken: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07" name="Google Shape;307;p48"/>
          <p:cNvSpPr txBox="1"/>
          <p:nvPr/>
        </p:nvSpPr>
        <p:spPr>
          <a:xfrm>
            <a:off x="512875" y="1318850"/>
            <a:ext cx="5509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(1) The rules were tested over 10 trading days.</a:t>
            </a:r>
            <a:endParaRPr/>
          </a:p>
          <a:p>
            <a:pPr indent="-317500" lvl="0" marL="457200" rtl="0" algn="l">
              <a:spcBef>
                <a:spcPts val="0"/>
              </a:spcBef>
              <a:spcAft>
                <a:spcPts val="0"/>
              </a:spcAft>
              <a:buSzPts val="1400"/>
              <a:buChar char="●"/>
            </a:pPr>
            <a:r>
              <a:rPr lang="en"/>
              <a:t>Thus 10 slips of paper are used to represent each date of trading.</a:t>
            </a:r>
            <a:endParaRPr/>
          </a:p>
          <a:p>
            <a:pPr indent="-317500" lvl="0" marL="457200" rtl="0" algn="l">
              <a:spcBef>
                <a:spcPts val="0"/>
              </a:spcBef>
              <a:spcAft>
                <a:spcPts val="0"/>
              </a:spcAft>
              <a:buSzPts val="1400"/>
              <a:buChar char="●"/>
            </a:pPr>
            <a:r>
              <a:rPr lang="en"/>
              <a:t>They are numbered from 1 through 10 and placed in a bucket for sampling.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4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13" name="Google Shape;313;p49"/>
          <p:cNvSpPr txBox="1"/>
          <p:nvPr/>
        </p:nvSpPr>
        <p:spPr>
          <a:xfrm>
            <a:off x="512875" y="1318850"/>
            <a:ext cx="55098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(2) The slips of paper are then sampled with replacement 10 times.</a:t>
            </a:r>
            <a:endParaRPr/>
          </a:p>
          <a:p>
            <a:pPr indent="-317500" lvl="0" marL="457200" rtl="0" algn="l">
              <a:spcBef>
                <a:spcPts val="0"/>
              </a:spcBef>
              <a:spcAft>
                <a:spcPts val="0"/>
              </a:spcAft>
              <a:buSzPts val="1400"/>
              <a:buChar char="●"/>
            </a:pPr>
            <a:r>
              <a:rPr lang="en"/>
              <a:t>Each time a date is withdrawn from the bucket, the date number is noted.</a:t>
            </a:r>
            <a:endParaRPr/>
          </a:p>
          <a:p>
            <a:pPr indent="-317500" lvl="0" marL="457200" rtl="0" algn="l">
              <a:spcBef>
                <a:spcPts val="0"/>
              </a:spcBef>
              <a:spcAft>
                <a:spcPts val="0"/>
              </a:spcAft>
              <a:buSzPts val="1400"/>
              <a:buChar char="●"/>
            </a:pPr>
            <a:r>
              <a:rPr lang="en"/>
              <a:t>The number of samplings is 10 because that was the length of each rule's performance history.</a:t>
            </a:r>
            <a:endParaRPr/>
          </a:p>
          <a:p>
            <a:pPr indent="-317500" lvl="0" marL="457200" rtl="0" algn="l">
              <a:spcBef>
                <a:spcPts val="0"/>
              </a:spcBef>
              <a:spcAft>
                <a:spcPts val="0"/>
              </a:spcAft>
              <a:buSzPts val="1400"/>
              <a:buChar char="●"/>
            </a:pPr>
            <a:r>
              <a:rPr lang="en"/>
              <a:t>This is a requirement of the Bootstrap Theorem.</a:t>
            </a:r>
            <a:endParaRPr/>
          </a:p>
          <a:p>
            <a:pPr indent="-317500" lvl="0" marL="457200" rtl="0" algn="l">
              <a:spcBef>
                <a:spcPts val="0"/>
              </a:spcBef>
              <a:spcAft>
                <a:spcPts val="0"/>
              </a:spcAft>
              <a:buSzPts val="1400"/>
              <a:buChar char="●"/>
            </a:pPr>
            <a:r>
              <a:rPr lang="en"/>
              <a:t>Suppose the following dates were selected: 5, 3, 5, 5, 7, 2, 5, 8, 1, 2.</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50"/>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19" name="Google Shape;319;p50"/>
          <p:cNvSpPr txBox="1"/>
          <p:nvPr/>
        </p:nvSpPr>
        <p:spPr>
          <a:xfrm>
            <a:off x="512875" y="1318850"/>
            <a:ext cx="55098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(3) Using the dates obtained in step 2, a pseudo-track record based on the actual daily returns associated with these dates is created for R1.</a:t>
            </a:r>
            <a:endParaRPr/>
          </a:p>
          <a:p>
            <a:pPr indent="-317500" lvl="0" marL="457200" rtl="0" algn="l">
              <a:spcBef>
                <a:spcPts val="0"/>
              </a:spcBef>
              <a:spcAft>
                <a:spcPts val="0"/>
              </a:spcAft>
              <a:buSzPts val="1400"/>
              <a:buChar char="●"/>
            </a:pPr>
            <a:r>
              <a:rPr lang="en"/>
              <a:t>This procedure is also carried out for R2.</a:t>
            </a:r>
            <a:endParaRPr/>
          </a:p>
          <a:p>
            <a:pPr indent="-317500" lvl="0" marL="457200" rtl="0" algn="l">
              <a:spcBef>
                <a:spcPts val="0"/>
              </a:spcBef>
              <a:spcAft>
                <a:spcPts val="0"/>
              </a:spcAft>
              <a:buSzPts val="1400"/>
              <a:buChar char="●"/>
            </a:pPr>
            <a:r>
              <a:rPr lang="en"/>
              <a:t>We now have a randomly generated performance history of length 10 for each rule.</a:t>
            </a:r>
            <a:endParaRPr/>
          </a:p>
          <a:p>
            <a:pPr indent="-317500" lvl="0" marL="457200" rtl="0" algn="l">
              <a:spcBef>
                <a:spcPts val="0"/>
              </a:spcBef>
              <a:spcAft>
                <a:spcPts val="0"/>
              </a:spcAft>
              <a:buSzPts val="1400"/>
              <a:buChar char="●"/>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1"/>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25" name="Google Shape;325;p51"/>
          <p:cNvSpPr txBox="1"/>
          <p:nvPr/>
        </p:nvSpPr>
        <p:spPr>
          <a:xfrm>
            <a:off x="512875" y="1318850"/>
            <a:ext cx="5509800" cy="3201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(4) A. Recall that our goal is to generate the sampling distribution for the best-performing rule in a universe of rules which have expected returns equal to zero.</a:t>
            </a:r>
            <a:endParaRPr/>
          </a:p>
          <a:p>
            <a:pPr indent="0" lvl="0" marL="457200" rtl="0" algn="l">
              <a:spcBef>
                <a:spcPts val="0"/>
              </a:spcBef>
              <a:spcAft>
                <a:spcPts val="0"/>
              </a:spcAft>
              <a:buNone/>
            </a:pPr>
            <a:r>
              <a:rPr lang="en"/>
              <a:t>Because it is possible (in fact, it is our hope) that at least one of the rules tested has an expected return greater than zero, the raw historical returns of R1 and R2 must be adjusted to have mean returns of zero.</a:t>
            </a:r>
            <a:endParaRPr/>
          </a:p>
          <a:p>
            <a:pPr indent="0" lvl="0" marL="457200" rtl="0" algn="l">
              <a:spcBef>
                <a:spcPts val="0"/>
              </a:spcBef>
              <a:spcAft>
                <a:spcPts val="0"/>
              </a:spcAft>
              <a:buNone/>
            </a:pPr>
            <a:r>
              <a:rPr lang="en"/>
              <a:t>To accomplish this, WRC determines the mean daily return for each rule tested and subtracts this amount from each individual daily return</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ctrTitle"/>
          </p:nvPr>
        </p:nvSpPr>
        <p:spPr>
          <a:xfrm>
            <a:off x="1345800" y="1143300"/>
            <a:ext cx="6452400" cy="24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Concept</a:t>
            </a:r>
            <a:endParaRPr/>
          </a:p>
        </p:txBody>
      </p:sp>
      <p:sp>
        <p:nvSpPr>
          <p:cNvPr id="175" name="Google Shape;175;p34"/>
          <p:cNvSpPr txBox="1"/>
          <p:nvPr>
            <p:ph idx="1" type="subTitle"/>
          </p:nvPr>
        </p:nvSpPr>
        <p:spPr>
          <a:xfrm>
            <a:off x="2198600" y="3040675"/>
            <a:ext cx="4659300" cy="129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fundamental idea of pairs trading is taking a market neutral position and using it to exploit an equilibrium between two assets.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52"/>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31" name="Google Shape;331;p52"/>
          <p:cNvSpPr txBox="1"/>
          <p:nvPr/>
        </p:nvSpPr>
        <p:spPr>
          <a:xfrm>
            <a:off x="512875" y="1318850"/>
            <a:ext cx="5509800" cy="298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(4) B. In this example, R1's mean daily return is 1 percent and R2's is 2 percent.</a:t>
            </a:r>
            <a:endParaRPr/>
          </a:p>
          <a:p>
            <a:pPr indent="0" lvl="0" marL="457200" rtl="0" algn="l">
              <a:spcBef>
                <a:spcPts val="0"/>
              </a:spcBef>
              <a:spcAft>
                <a:spcPts val="0"/>
              </a:spcAft>
              <a:buNone/>
            </a:pPr>
            <a:r>
              <a:rPr lang="en"/>
              <a:t>Thus 1 percent is deducted from each of R1’s daily returns whereas 2 percent is deducted from each of R2's daily returns.</a:t>
            </a:r>
            <a:endParaRPr/>
          </a:p>
          <a:p>
            <a:pPr indent="0" lvl="0" marL="457200" rtl="0" algn="l">
              <a:spcBef>
                <a:spcPts val="0"/>
              </a:spcBef>
              <a:spcAft>
                <a:spcPts val="0"/>
              </a:spcAft>
              <a:buNone/>
            </a:pPr>
            <a:r>
              <a:rPr lang="en"/>
              <a:t>This has the effect of shifting the distribution of daily returns for each rule so that it is centered over zero. These adjusted daily returns are now used.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53"/>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37" name="Google Shape;337;p53"/>
          <p:cNvSpPr txBox="1"/>
          <p:nvPr/>
        </p:nvSpPr>
        <p:spPr>
          <a:xfrm>
            <a:off x="512875" y="1318850"/>
            <a:ext cx="550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 The adjusted returns of R 1 for days 5, 3, 5, 5, 7, 2, 5, 8, 1, 2 are averaged. The adjusted returns for R2 for these days are also averaged.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54"/>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43" name="Google Shape;343;p54"/>
          <p:cNvSpPr txBox="1"/>
          <p:nvPr/>
        </p:nvSpPr>
        <p:spPr>
          <a:xfrm>
            <a:off x="512875" y="1318850"/>
            <a:ext cx="550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 The larger of these two mean values is held aside as the first value used to form the sampling distribution of the maximum mean return of N rules. In this case N =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55"/>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49" name="Google Shape;349;p55"/>
          <p:cNvSpPr txBox="1"/>
          <p:nvPr/>
        </p:nvSpPr>
        <p:spPr>
          <a:xfrm>
            <a:off x="512875" y="1318850"/>
            <a:ext cx="550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 Steps 2 through 6 are repeated many times (e.g., 500 or more times).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5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55" name="Google Shape;355;p56"/>
          <p:cNvSpPr txBox="1"/>
          <p:nvPr/>
        </p:nvSpPr>
        <p:spPr>
          <a:xfrm>
            <a:off x="512875" y="1318850"/>
            <a:ext cx="550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 The sampling distribution of the statistic, maximum mean return in a universe of N (2) rules whose expected returns are zero is formed from these 500 values.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5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61" name="Google Shape;361;p57"/>
          <p:cNvSpPr txBox="1"/>
          <p:nvPr/>
        </p:nvSpPr>
        <p:spPr>
          <a:xfrm>
            <a:off x="512875" y="1318850"/>
            <a:ext cx="550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(9) With the sampling distribution now in hand, the p-value can be computed.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5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 Reality Check </a:t>
            </a:r>
            <a:endParaRPr/>
          </a:p>
        </p:txBody>
      </p:sp>
      <p:sp>
        <p:nvSpPr>
          <p:cNvPr id="367" name="Google Shape;367;p58"/>
          <p:cNvSpPr txBox="1"/>
          <p:nvPr/>
        </p:nvSpPr>
        <p:spPr>
          <a:xfrm>
            <a:off x="512875" y="1318850"/>
            <a:ext cx="550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 The p-value would simply be the fraction of the 500 values obtained at step 7 that exceed the average return of the tested rule. (See Chapter 5 for the procedure.)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5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Structure </a:t>
            </a:r>
            <a:endParaRPr/>
          </a:p>
        </p:txBody>
      </p:sp>
      <p:sp>
        <p:nvSpPr>
          <p:cNvPr id="373" name="Google Shape;373;p59"/>
          <p:cNvSpPr txBox="1"/>
          <p:nvPr/>
        </p:nvSpPr>
        <p:spPr>
          <a:xfrm>
            <a:off x="5180125" y="2205400"/>
            <a:ext cx="378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Core: Trading Engine </a:t>
            </a:r>
            <a:endParaRPr/>
          </a:p>
          <a:p>
            <a:pPr indent="0" lvl="0" marL="0" rtl="0" algn="l">
              <a:spcBef>
                <a:spcPts val="0"/>
              </a:spcBef>
              <a:spcAft>
                <a:spcPts val="0"/>
              </a:spcAft>
              <a:buNone/>
            </a:pPr>
            <a:r>
              <a:rPr lang="en"/>
              <a:t>Input: SQL base </a:t>
            </a:r>
            <a:endParaRPr/>
          </a:p>
          <a:p>
            <a:pPr indent="0" lvl="0" marL="0" rtl="0" algn="l">
              <a:spcBef>
                <a:spcPts val="0"/>
              </a:spcBef>
              <a:spcAft>
                <a:spcPts val="0"/>
              </a:spcAft>
              <a:buNone/>
            </a:pPr>
            <a:r>
              <a:rPr lang="en"/>
              <a:t>Output: Temporary csv and plots </a:t>
            </a:r>
            <a:endParaRPr/>
          </a:p>
        </p:txBody>
      </p:sp>
      <p:pic>
        <p:nvPicPr>
          <p:cNvPr id="374" name="Google Shape;374;p59"/>
          <p:cNvPicPr preferRelativeResize="0"/>
          <p:nvPr/>
        </p:nvPicPr>
        <p:blipFill>
          <a:blip r:embed="rId3">
            <a:alphaModFix/>
          </a:blip>
          <a:stretch>
            <a:fillRect/>
          </a:stretch>
        </p:blipFill>
        <p:spPr>
          <a:xfrm>
            <a:off x="826450" y="1350175"/>
            <a:ext cx="3086100" cy="265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60"/>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Structure </a:t>
            </a:r>
            <a:endParaRPr/>
          </a:p>
        </p:txBody>
      </p:sp>
      <p:sp>
        <p:nvSpPr>
          <p:cNvPr id="380" name="Google Shape;380;p60"/>
          <p:cNvSpPr txBox="1"/>
          <p:nvPr/>
        </p:nvSpPr>
        <p:spPr>
          <a:xfrm>
            <a:off x="5033575" y="1480025"/>
            <a:ext cx="3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Main function </a:t>
            </a:r>
            <a:endParaRPr/>
          </a:p>
        </p:txBody>
      </p:sp>
      <p:pic>
        <p:nvPicPr>
          <p:cNvPr id="381" name="Google Shape;381;p60"/>
          <p:cNvPicPr preferRelativeResize="0"/>
          <p:nvPr/>
        </p:nvPicPr>
        <p:blipFill>
          <a:blip r:embed="rId3">
            <a:alphaModFix/>
          </a:blip>
          <a:stretch>
            <a:fillRect/>
          </a:stretch>
        </p:blipFill>
        <p:spPr>
          <a:xfrm>
            <a:off x="394175" y="1040425"/>
            <a:ext cx="4573474" cy="3826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61"/>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Structure </a:t>
            </a:r>
            <a:endParaRPr/>
          </a:p>
        </p:txBody>
      </p:sp>
      <p:sp>
        <p:nvSpPr>
          <p:cNvPr id="387" name="Google Shape;387;p61"/>
          <p:cNvSpPr txBox="1"/>
          <p:nvPr/>
        </p:nvSpPr>
        <p:spPr>
          <a:xfrm>
            <a:off x="5048250" y="1384800"/>
            <a:ext cx="3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Pair Trade Object </a:t>
            </a:r>
            <a:endParaRPr/>
          </a:p>
        </p:txBody>
      </p:sp>
      <p:pic>
        <p:nvPicPr>
          <p:cNvPr id="388" name="Google Shape;388;p61"/>
          <p:cNvPicPr preferRelativeResize="0"/>
          <p:nvPr/>
        </p:nvPicPr>
        <p:blipFill>
          <a:blip r:embed="rId3">
            <a:alphaModFix/>
          </a:blip>
          <a:stretch>
            <a:fillRect/>
          </a:stretch>
        </p:blipFill>
        <p:spPr>
          <a:xfrm>
            <a:off x="720000" y="1013125"/>
            <a:ext cx="3962857" cy="3875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1684275" y="1036950"/>
            <a:ext cx="4430100" cy="9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1" name="Google Shape;181;p35"/>
          <p:cNvSpPr txBox="1"/>
          <p:nvPr>
            <p:ph idx="1" type="subTitle"/>
          </p:nvPr>
        </p:nvSpPr>
        <p:spPr>
          <a:xfrm>
            <a:off x="1597275" y="2018250"/>
            <a:ext cx="5802900" cy="2553900"/>
          </a:xfrm>
          <a:prstGeom prst="rect">
            <a:avLst/>
          </a:prstGeom>
        </p:spPr>
        <p:txBody>
          <a:bodyPr anchorCtr="0" anchor="ctr" bIns="91425" lIns="270000" spcFirstLastPara="1" rIns="270000" wrap="square" tIns="90000">
            <a:noAutofit/>
          </a:bodyPr>
          <a:lstStyle/>
          <a:p>
            <a:pPr indent="0" lvl="0" marL="0" rtl="0" algn="l">
              <a:spcBef>
                <a:spcPts val="0"/>
              </a:spcBef>
              <a:spcAft>
                <a:spcPts val="0"/>
              </a:spcAft>
              <a:buNone/>
            </a:pPr>
            <a:r>
              <a:rPr lang="en"/>
              <a:t>The assumption in the pairs strategy is that two correlated assets will drift in and out of an equilibrium and a position is open when the pair is out of an equilibrium and closed when the assets return to an equilibrium. Relying on the strong correlation that the two securities will maintain a specified correlation is the key to the strategy.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62"/>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Structure </a:t>
            </a:r>
            <a:endParaRPr/>
          </a:p>
        </p:txBody>
      </p:sp>
      <p:sp>
        <p:nvSpPr>
          <p:cNvPr id="394" name="Google Shape;394;p62"/>
          <p:cNvSpPr txBox="1"/>
          <p:nvPr/>
        </p:nvSpPr>
        <p:spPr>
          <a:xfrm>
            <a:off x="5048250" y="1384800"/>
            <a:ext cx="3788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Regress_on_x : if true then apply regression on y wrt to x, and find out the rolling hedge ratio, then calculate the spread with y, x and hedge ratio, otherwise assigned ratio with 1. </a:t>
            </a:r>
            <a:endParaRPr/>
          </a:p>
          <a:p>
            <a:pPr indent="0" lvl="0" marL="0" rtl="0" algn="l">
              <a:spcBef>
                <a:spcPts val="0"/>
              </a:spcBef>
              <a:spcAft>
                <a:spcPts val="0"/>
              </a:spcAft>
              <a:buNone/>
            </a:pPr>
            <a:r>
              <a:rPr lang="en"/>
              <a:t>Spread_reg_on_time: if true then apply regression on spread wrt to time, and find out the mean spread.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Calculated spread std.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Generate trading signals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 returns &amp;&amp; metrics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5" name="Google Shape;395;p62"/>
          <p:cNvPicPr preferRelativeResize="0"/>
          <p:nvPr/>
        </p:nvPicPr>
        <p:blipFill>
          <a:blip r:embed="rId3">
            <a:alphaModFix/>
          </a:blip>
          <a:stretch>
            <a:fillRect/>
          </a:stretch>
        </p:blipFill>
        <p:spPr>
          <a:xfrm>
            <a:off x="720007" y="1059138"/>
            <a:ext cx="4156343" cy="30252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Trading Strategy </a:t>
            </a:r>
            <a:endParaRPr/>
          </a:p>
        </p:txBody>
      </p:sp>
      <p:pic>
        <p:nvPicPr>
          <p:cNvPr id="401" name="Google Shape;401;p63"/>
          <p:cNvPicPr preferRelativeResize="0"/>
          <p:nvPr/>
        </p:nvPicPr>
        <p:blipFill>
          <a:blip r:embed="rId3">
            <a:alphaModFix/>
          </a:blip>
          <a:stretch>
            <a:fillRect/>
          </a:stretch>
        </p:blipFill>
        <p:spPr>
          <a:xfrm>
            <a:off x="720000" y="963300"/>
            <a:ext cx="5591900" cy="328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Compute Returns </a:t>
            </a:r>
            <a:r>
              <a:rPr lang="en"/>
              <a:t> </a:t>
            </a:r>
            <a:endParaRPr/>
          </a:p>
        </p:txBody>
      </p:sp>
      <p:pic>
        <p:nvPicPr>
          <p:cNvPr id="407" name="Google Shape;407;p64"/>
          <p:cNvPicPr preferRelativeResize="0"/>
          <p:nvPr/>
        </p:nvPicPr>
        <p:blipFill>
          <a:blip r:embed="rId3">
            <a:alphaModFix/>
          </a:blip>
          <a:stretch>
            <a:fillRect/>
          </a:stretch>
        </p:blipFill>
        <p:spPr>
          <a:xfrm>
            <a:off x="871850" y="1036750"/>
            <a:ext cx="5192376" cy="30700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Compute Metrics   </a:t>
            </a:r>
            <a:endParaRPr/>
          </a:p>
        </p:txBody>
      </p:sp>
      <p:pic>
        <p:nvPicPr>
          <p:cNvPr id="413" name="Google Shape;413;p65"/>
          <p:cNvPicPr preferRelativeResize="0"/>
          <p:nvPr/>
        </p:nvPicPr>
        <p:blipFill>
          <a:blip r:embed="rId3">
            <a:alphaModFix/>
          </a:blip>
          <a:stretch>
            <a:fillRect/>
          </a:stretch>
        </p:blipFill>
        <p:spPr>
          <a:xfrm>
            <a:off x="720000" y="963300"/>
            <a:ext cx="5312950" cy="3875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727350" y="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Amazing Results </a:t>
            </a:r>
            <a:endParaRPr/>
          </a:p>
        </p:txBody>
      </p:sp>
      <p:pic>
        <p:nvPicPr>
          <p:cNvPr id="419" name="Google Shape;419;p66"/>
          <p:cNvPicPr preferRelativeResize="0"/>
          <p:nvPr/>
        </p:nvPicPr>
        <p:blipFill>
          <a:blip r:embed="rId3">
            <a:alphaModFix/>
          </a:blip>
          <a:stretch>
            <a:fillRect/>
          </a:stretch>
        </p:blipFill>
        <p:spPr>
          <a:xfrm>
            <a:off x="767850" y="1104438"/>
            <a:ext cx="2375400" cy="1781550"/>
          </a:xfrm>
          <a:prstGeom prst="rect">
            <a:avLst/>
          </a:prstGeom>
          <a:noFill/>
          <a:ln>
            <a:noFill/>
          </a:ln>
        </p:spPr>
      </p:pic>
      <p:pic>
        <p:nvPicPr>
          <p:cNvPr id="420" name="Google Shape;420;p66"/>
          <p:cNvPicPr preferRelativeResize="0"/>
          <p:nvPr/>
        </p:nvPicPr>
        <p:blipFill>
          <a:blip r:embed="rId4">
            <a:alphaModFix/>
          </a:blip>
          <a:stretch>
            <a:fillRect/>
          </a:stretch>
        </p:blipFill>
        <p:spPr>
          <a:xfrm>
            <a:off x="3384300" y="1071188"/>
            <a:ext cx="2375400" cy="1781550"/>
          </a:xfrm>
          <a:prstGeom prst="rect">
            <a:avLst/>
          </a:prstGeom>
          <a:noFill/>
          <a:ln>
            <a:noFill/>
          </a:ln>
        </p:spPr>
      </p:pic>
      <p:pic>
        <p:nvPicPr>
          <p:cNvPr id="421" name="Google Shape;421;p66"/>
          <p:cNvPicPr preferRelativeResize="0"/>
          <p:nvPr/>
        </p:nvPicPr>
        <p:blipFill>
          <a:blip r:embed="rId5">
            <a:alphaModFix/>
          </a:blip>
          <a:stretch>
            <a:fillRect/>
          </a:stretch>
        </p:blipFill>
        <p:spPr>
          <a:xfrm>
            <a:off x="767850" y="3058450"/>
            <a:ext cx="2438174" cy="1828625"/>
          </a:xfrm>
          <a:prstGeom prst="rect">
            <a:avLst/>
          </a:prstGeom>
          <a:noFill/>
          <a:ln>
            <a:noFill/>
          </a:ln>
        </p:spPr>
      </p:pic>
      <p:pic>
        <p:nvPicPr>
          <p:cNvPr id="422" name="Google Shape;422;p66"/>
          <p:cNvPicPr preferRelativeResize="0"/>
          <p:nvPr/>
        </p:nvPicPr>
        <p:blipFill>
          <a:blip r:embed="rId6">
            <a:alphaModFix/>
          </a:blip>
          <a:stretch>
            <a:fillRect/>
          </a:stretch>
        </p:blipFill>
        <p:spPr>
          <a:xfrm>
            <a:off x="3384300" y="3081988"/>
            <a:ext cx="2375400" cy="1781544"/>
          </a:xfrm>
          <a:prstGeom prst="rect">
            <a:avLst/>
          </a:prstGeom>
          <a:noFill/>
          <a:ln>
            <a:noFill/>
          </a:ln>
        </p:spPr>
      </p:pic>
      <p:pic>
        <p:nvPicPr>
          <p:cNvPr id="423" name="Google Shape;423;p66"/>
          <p:cNvPicPr preferRelativeResize="0"/>
          <p:nvPr/>
        </p:nvPicPr>
        <p:blipFill>
          <a:blip r:embed="rId7">
            <a:alphaModFix/>
          </a:blip>
          <a:stretch>
            <a:fillRect/>
          </a:stretch>
        </p:blipFill>
        <p:spPr>
          <a:xfrm>
            <a:off x="6000750" y="1104450"/>
            <a:ext cx="2375400" cy="1781550"/>
          </a:xfrm>
          <a:prstGeom prst="rect">
            <a:avLst/>
          </a:prstGeom>
          <a:noFill/>
          <a:ln>
            <a:noFill/>
          </a:ln>
        </p:spPr>
      </p:pic>
      <p:pic>
        <p:nvPicPr>
          <p:cNvPr id="424" name="Google Shape;424;p66"/>
          <p:cNvPicPr preferRelativeResize="0"/>
          <p:nvPr/>
        </p:nvPicPr>
        <p:blipFill>
          <a:blip r:embed="rId8">
            <a:alphaModFix/>
          </a:blip>
          <a:stretch>
            <a:fillRect/>
          </a:stretch>
        </p:blipFill>
        <p:spPr>
          <a:xfrm>
            <a:off x="6000750" y="3081988"/>
            <a:ext cx="2375400" cy="1781555"/>
          </a:xfrm>
          <a:prstGeom prst="rect">
            <a:avLst/>
          </a:prstGeom>
          <a:noFill/>
          <a:ln>
            <a:noFill/>
          </a:ln>
        </p:spPr>
      </p:pic>
      <p:sp>
        <p:nvSpPr>
          <p:cNvPr id="425" name="Google Shape;425;p66"/>
          <p:cNvSpPr txBox="1"/>
          <p:nvPr/>
        </p:nvSpPr>
        <p:spPr>
          <a:xfrm>
            <a:off x="767850" y="531775"/>
            <a:ext cx="683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Picking Criteria: Sharpe &gt; 0.5 &amp;&amp; Pass White Reality Check </a:t>
            </a:r>
            <a:endParaRPr/>
          </a:p>
          <a:p>
            <a:pPr indent="0" lvl="0" marL="0" rtl="0" algn="l">
              <a:spcBef>
                <a:spcPts val="0"/>
              </a:spcBef>
              <a:spcAft>
                <a:spcPts val="0"/>
              </a:spcAft>
              <a:buNone/>
            </a:pPr>
            <a:r>
              <a:rPr lang="en"/>
              <a:t>Most are stable coin pairs or same family coin (BTC VS WBTC, ETH VS stETH)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type="ctrTitle"/>
          </p:nvPr>
        </p:nvSpPr>
        <p:spPr>
          <a:xfrm>
            <a:off x="2608425" y="692400"/>
            <a:ext cx="3927000" cy="7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36"/>
          <p:cNvSpPr/>
          <p:nvPr/>
        </p:nvSpPr>
        <p:spPr>
          <a:xfrm>
            <a:off x="997720" y="1722450"/>
            <a:ext cx="572700" cy="57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6"/>
          <p:cNvSpPr/>
          <p:nvPr/>
        </p:nvSpPr>
        <p:spPr>
          <a:xfrm>
            <a:off x="3594045" y="1722450"/>
            <a:ext cx="572700" cy="57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6"/>
          <p:cNvSpPr txBox="1"/>
          <p:nvPr>
            <p:ph idx="6" type="title"/>
          </p:nvPr>
        </p:nvSpPr>
        <p:spPr>
          <a:xfrm>
            <a:off x="720000" y="387600"/>
            <a:ext cx="81090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Two Key Mathematical Components</a:t>
            </a:r>
            <a:endParaRPr/>
          </a:p>
        </p:txBody>
      </p:sp>
      <p:sp>
        <p:nvSpPr>
          <p:cNvPr id="189" name="Google Shape;189;p36"/>
          <p:cNvSpPr txBox="1"/>
          <p:nvPr>
            <p:ph type="title"/>
          </p:nvPr>
        </p:nvSpPr>
        <p:spPr>
          <a:xfrm>
            <a:off x="872388" y="2505713"/>
            <a:ext cx="2206500" cy="8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Identifying the tradable asset pair</a:t>
            </a:r>
            <a:endParaRPr/>
          </a:p>
        </p:txBody>
      </p:sp>
      <p:sp>
        <p:nvSpPr>
          <p:cNvPr id="190" name="Google Shape;190;p36"/>
          <p:cNvSpPr txBox="1"/>
          <p:nvPr>
            <p:ph idx="2" type="title"/>
          </p:nvPr>
        </p:nvSpPr>
        <p:spPr>
          <a:xfrm>
            <a:off x="3468750" y="2373925"/>
            <a:ext cx="2206500" cy="11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Producing the signal</a:t>
            </a:r>
            <a:endParaRPr/>
          </a:p>
        </p:txBody>
      </p:sp>
      <p:grpSp>
        <p:nvGrpSpPr>
          <p:cNvPr id="191" name="Google Shape;191;p36"/>
          <p:cNvGrpSpPr/>
          <p:nvPr/>
        </p:nvGrpSpPr>
        <p:grpSpPr>
          <a:xfrm>
            <a:off x="3692552" y="1820941"/>
            <a:ext cx="375688" cy="375719"/>
            <a:chOff x="3268013" y="1931902"/>
            <a:chExt cx="398439" cy="398471"/>
          </a:xfrm>
        </p:grpSpPr>
        <p:sp>
          <p:nvSpPr>
            <p:cNvPr id="192" name="Google Shape;192;p36"/>
            <p:cNvSpPr/>
            <p:nvPr/>
          </p:nvSpPr>
          <p:spPr>
            <a:xfrm>
              <a:off x="3386735" y="1931902"/>
              <a:ext cx="160979" cy="185958"/>
            </a:xfrm>
            <a:custGeom>
              <a:rect b="b" l="l" r="r" t="t"/>
              <a:pathLst>
                <a:path extrusionOk="0" h="12194" w="10556">
                  <a:moveTo>
                    <a:pt x="5278" y="1529"/>
                  </a:moveTo>
                  <a:cubicBezTo>
                    <a:pt x="6206" y="1529"/>
                    <a:pt x="6971" y="2294"/>
                    <a:pt x="6971" y="3230"/>
                  </a:cubicBezTo>
                  <a:cubicBezTo>
                    <a:pt x="6930" y="4349"/>
                    <a:pt x="6105" y="4909"/>
                    <a:pt x="5279" y="4909"/>
                  </a:cubicBezTo>
                  <a:cubicBezTo>
                    <a:pt x="4454" y="4909"/>
                    <a:pt x="3628" y="4349"/>
                    <a:pt x="3586" y="3230"/>
                  </a:cubicBezTo>
                  <a:cubicBezTo>
                    <a:pt x="3586" y="2294"/>
                    <a:pt x="4342" y="1529"/>
                    <a:pt x="5278" y="1529"/>
                  </a:cubicBezTo>
                  <a:close/>
                  <a:moveTo>
                    <a:pt x="5278" y="6451"/>
                  </a:moveTo>
                  <a:cubicBezTo>
                    <a:pt x="7353" y="6451"/>
                    <a:pt x="9027" y="8134"/>
                    <a:pt x="9019" y="10200"/>
                  </a:cubicBezTo>
                  <a:cubicBezTo>
                    <a:pt x="9019" y="10455"/>
                    <a:pt x="8809" y="10665"/>
                    <a:pt x="8554" y="10665"/>
                  </a:cubicBezTo>
                  <a:lnTo>
                    <a:pt x="1994" y="10665"/>
                  </a:lnTo>
                  <a:cubicBezTo>
                    <a:pt x="1739" y="10665"/>
                    <a:pt x="1529" y="10455"/>
                    <a:pt x="1529" y="10200"/>
                  </a:cubicBezTo>
                  <a:cubicBezTo>
                    <a:pt x="1529" y="8126"/>
                    <a:pt x="3204" y="6451"/>
                    <a:pt x="5278" y="6451"/>
                  </a:cubicBezTo>
                  <a:close/>
                  <a:moveTo>
                    <a:pt x="5268" y="1"/>
                  </a:moveTo>
                  <a:cubicBezTo>
                    <a:pt x="2445" y="1"/>
                    <a:pt x="997" y="3451"/>
                    <a:pt x="2949" y="5460"/>
                  </a:cubicBezTo>
                  <a:cubicBezTo>
                    <a:pt x="1202" y="6316"/>
                    <a:pt x="1" y="8117"/>
                    <a:pt x="1" y="10191"/>
                  </a:cubicBezTo>
                  <a:cubicBezTo>
                    <a:pt x="1" y="11292"/>
                    <a:pt x="894" y="12193"/>
                    <a:pt x="1994" y="12193"/>
                  </a:cubicBezTo>
                  <a:lnTo>
                    <a:pt x="8554" y="12193"/>
                  </a:lnTo>
                  <a:cubicBezTo>
                    <a:pt x="9645" y="12193"/>
                    <a:pt x="10547" y="11309"/>
                    <a:pt x="10547" y="10217"/>
                  </a:cubicBezTo>
                  <a:cubicBezTo>
                    <a:pt x="10556" y="8126"/>
                    <a:pt x="9355" y="6316"/>
                    <a:pt x="7599" y="5460"/>
                  </a:cubicBezTo>
                  <a:cubicBezTo>
                    <a:pt x="9551" y="3451"/>
                    <a:pt x="8112" y="1"/>
                    <a:pt x="5289" y="1"/>
                  </a:cubicBezTo>
                  <a:cubicBezTo>
                    <a:pt x="5286" y="1"/>
                    <a:pt x="5282" y="1"/>
                    <a:pt x="5278" y="1"/>
                  </a:cubicBezTo>
                  <a:cubicBezTo>
                    <a:pt x="5275" y="1"/>
                    <a:pt x="5271" y="1"/>
                    <a:pt x="5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6"/>
            <p:cNvSpPr/>
            <p:nvPr/>
          </p:nvSpPr>
          <p:spPr>
            <a:xfrm>
              <a:off x="3268013" y="2144460"/>
              <a:ext cx="160811" cy="185913"/>
            </a:xfrm>
            <a:custGeom>
              <a:rect b="b" l="l" r="r" t="t"/>
              <a:pathLst>
                <a:path extrusionOk="0" h="12191" w="10545">
                  <a:moveTo>
                    <a:pt x="5276" y="1529"/>
                  </a:moveTo>
                  <a:cubicBezTo>
                    <a:pt x="6204" y="1529"/>
                    <a:pt x="6968" y="2293"/>
                    <a:pt x="6968" y="3221"/>
                  </a:cubicBezTo>
                  <a:cubicBezTo>
                    <a:pt x="6928" y="4344"/>
                    <a:pt x="6102" y="4906"/>
                    <a:pt x="5276" y="4906"/>
                  </a:cubicBezTo>
                  <a:cubicBezTo>
                    <a:pt x="4449" y="4906"/>
                    <a:pt x="3621" y="4344"/>
                    <a:pt x="3575" y="3221"/>
                  </a:cubicBezTo>
                  <a:cubicBezTo>
                    <a:pt x="3575" y="2293"/>
                    <a:pt x="4339" y="1529"/>
                    <a:pt x="5276" y="1529"/>
                  </a:cubicBezTo>
                  <a:close/>
                  <a:moveTo>
                    <a:pt x="5270" y="6476"/>
                  </a:moveTo>
                  <a:cubicBezTo>
                    <a:pt x="7097" y="6476"/>
                    <a:pt x="8926" y="7717"/>
                    <a:pt x="9016" y="10197"/>
                  </a:cubicBezTo>
                  <a:cubicBezTo>
                    <a:pt x="9016" y="10453"/>
                    <a:pt x="8807" y="10662"/>
                    <a:pt x="8551" y="10662"/>
                  </a:cubicBezTo>
                  <a:lnTo>
                    <a:pt x="1992" y="10662"/>
                  </a:lnTo>
                  <a:cubicBezTo>
                    <a:pt x="1739" y="10662"/>
                    <a:pt x="1529" y="10453"/>
                    <a:pt x="1529" y="10197"/>
                  </a:cubicBezTo>
                  <a:cubicBezTo>
                    <a:pt x="1620" y="7715"/>
                    <a:pt x="3444" y="6476"/>
                    <a:pt x="5270" y="6476"/>
                  </a:cubicBezTo>
                  <a:close/>
                  <a:moveTo>
                    <a:pt x="5263" y="0"/>
                  </a:moveTo>
                  <a:cubicBezTo>
                    <a:pt x="2433" y="0"/>
                    <a:pt x="995" y="3451"/>
                    <a:pt x="2948" y="5459"/>
                  </a:cubicBezTo>
                  <a:cubicBezTo>
                    <a:pt x="1202" y="6313"/>
                    <a:pt x="1" y="8114"/>
                    <a:pt x="1" y="10188"/>
                  </a:cubicBezTo>
                  <a:cubicBezTo>
                    <a:pt x="1" y="11289"/>
                    <a:pt x="891" y="12191"/>
                    <a:pt x="1992" y="12191"/>
                  </a:cubicBezTo>
                  <a:lnTo>
                    <a:pt x="8551" y="12191"/>
                  </a:lnTo>
                  <a:cubicBezTo>
                    <a:pt x="9654" y="12191"/>
                    <a:pt x="10545" y="11289"/>
                    <a:pt x="10545" y="10188"/>
                  </a:cubicBezTo>
                  <a:cubicBezTo>
                    <a:pt x="10545" y="8105"/>
                    <a:pt x="9344" y="6313"/>
                    <a:pt x="7597" y="5459"/>
                  </a:cubicBezTo>
                  <a:cubicBezTo>
                    <a:pt x="9550" y="3451"/>
                    <a:pt x="8110" y="0"/>
                    <a:pt x="5289" y="0"/>
                  </a:cubicBezTo>
                  <a:cubicBezTo>
                    <a:pt x="5285" y="0"/>
                    <a:pt x="5280" y="0"/>
                    <a:pt x="5276" y="0"/>
                  </a:cubicBezTo>
                  <a:cubicBezTo>
                    <a:pt x="5271" y="0"/>
                    <a:pt x="5267" y="0"/>
                    <a:pt x="5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p:nvPr/>
          </p:nvSpPr>
          <p:spPr>
            <a:xfrm>
              <a:off x="3505503" y="2144460"/>
              <a:ext cx="160949" cy="185913"/>
            </a:xfrm>
            <a:custGeom>
              <a:rect b="b" l="l" r="r" t="t"/>
              <a:pathLst>
                <a:path extrusionOk="0" h="12191" w="10554">
                  <a:moveTo>
                    <a:pt x="5278" y="1529"/>
                  </a:moveTo>
                  <a:cubicBezTo>
                    <a:pt x="6206" y="1529"/>
                    <a:pt x="6970" y="2293"/>
                    <a:pt x="6970" y="3221"/>
                  </a:cubicBezTo>
                  <a:cubicBezTo>
                    <a:pt x="6929" y="4344"/>
                    <a:pt x="6103" y="4906"/>
                    <a:pt x="5277" y="4906"/>
                  </a:cubicBezTo>
                  <a:cubicBezTo>
                    <a:pt x="4451" y="4906"/>
                    <a:pt x="3626" y="4344"/>
                    <a:pt x="3586" y="3221"/>
                  </a:cubicBezTo>
                  <a:cubicBezTo>
                    <a:pt x="3586" y="2293"/>
                    <a:pt x="4341" y="1529"/>
                    <a:pt x="5278" y="1529"/>
                  </a:cubicBezTo>
                  <a:close/>
                  <a:moveTo>
                    <a:pt x="5273" y="6476"/>
                  </a:moveTo>
                  <a:cubicBezTo>
                    <a:pt x="7101" y="6476"/>
                    <a:pt x="8930" y="7717"/>
                    <a:pt x="9016" y="10197"/>
                  </a:cubicBezTo>
                  <a:cubicBezTo>
                    <a:pt x="9016" y="10453"/>
                    <a:pt x="8806" y="10662"/>
                    <a:pt x="8553" y="10662"/>
                  </a:cubicBezTo>
                  <a:lnTo>
                    <a:pt x="1994" y="10662"/>
                  </a:lnTo>
                  <a:cubicBezTo>
                    <a:pt x="1738" y="10662"/>
                    <a:pt x="1529" y="10453"/>
                    <a:pt x="1529" y="10197"/>
                  </a:cubicBezTo>
                  <a:cubicBezTo>
                    <a:pt x="1619" y="7715"/>
                    <a:pt x="3446" y="6476"/>
                    <a:pt x="5273" y="6476"/>
                  </a:cubicBezTo>
                  <a:close/>
                  <a:moveTo>
                    <a:pt x="5264" y="0"/>
                  </a:moveTo>
                  <a:cubicBezTo>
                    <a:pt x="2443" y="0"/>
                    <a:pt x="995" y="3451"/>
                    <a:pt x="2948" y="5459"/>
                  </a:cubicBezTo>
                  <a:cubicBezTo>
                    <a:pt x="1201" y="6313"/>
                    <a:pt x="0" y="8114"/>
                    <a:pt x="0" y="10188"/>
                  </a:cubicBezTo>
                  <a:cubicBezTo>
                    <a:pt x="0" y="11289"/>
                    <a:pt x="891" y="12191"/>
                    <a:pt x="1994" y="12191"/>
                  </a:cubicBezTo>
                  <a:lnTo>
                    <a:pt x="8553" y="12191"/>
                  </a:lnTo>
                  <a:cubicBezTo>
                    <a:pt x="9654" y="12191"/>
                    <a:pt x="10553" y="11289"/>
                    <a:pt x="10553" y="10188"/>
                  </a:cubicBezTo>
                  <a:cubicBezTo>
                    <a:pt x="10553" y="8105"/>
                    <a:pt x="9344" y="6313"/>
                    <a:pt x="7597" y="5459"/>
                  </a:cubicBezTo>
                  <a:cubicBezTo>
                    <a:pt x="9550" y="3451"/>
                    <a:pt x="8112" y="0"/>
                    <a:pt x="5291" y="0"/>
                  </a:cubicBezTo>
                  <a:cubicBezTo>
                    <a:pt x="5287" y="0"/>
                    <a:pt x="5282" y="0"/>
                    <a:pt x="5278" y="0"/>
                  </a:cubicBezTo>
                  <a:cubicBezTo>
                    <a:pt x="5273" y="0"/>
                    <a:pt x="5269" y="0"/>
                    <a:pt x="5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6"/>
            <p:cNvSpPr/>
            <p:nvPr/>
          </p:nvSpPr>
          <p:spPr>
            <a:xfrm>
              <a:off x="3417399" y="2163338"/>
              <a:ext cx="99521" cy="60939"/>
            </a:xfrm>
            <a:custGeom>
              <a:rect b="b" l="l" r="r" t="t"/>
              <a:pathLst>
                <a:path extrusionOk="0" h="3996" w="6526">
                  <a:moveTo>
                    <a:pt x="1619" y="0"/>
                  </a:moveTo>
                  <a:cubicBezTo>
                    <a:pt x="1399" y="0"/>
                    <a:pt x="1171" y="101"/>
                    <a:pt x="992" y="345"/>
                  </a:cubicBezTo>
                  <a:lnTo>
                    <a:pt x="173" y="1572"/>
                  </a:lnTo>
                  <a:cubicBezTo>
                    <a:pt x="1" y="1828"/>
                    <a:pt x="1" y="2164"/>
                    <a:pt x="173" y="2420"/>
                  </a:cubicBezTo>
                  <a:lnTo>
                    <a:pt x="992" y="3647"/>
                  </a:lnTo>
                  <a:cubicBezTo>
                    <a:pt x="1094" y="3799"/>
                    <a:pt x="1342" y="3996"/>
                    <a:pt x="1640" y="3996"/>
                  </a:cubicBezTo>
                  <a:cubicBezTo>
                    <a:pt x="1769" y="3996"/>
                    <a:pt x="1908" y="3959"/>
                    <a:pt x="2049" y="3865"/>
                  </a:cubicBezTo>
                  <a:cubicBezTo>
                    <a:pt x="2422" y="3620"/>
                    <a:pt x="2503" y="3110"/>
                    <a:pt x="2239" y="2765"/>
                  </a:cubicBezTo>
                  <a:lnTo>
                    <a:pt x="4296" y="2765"/>
                  </a:lnTo>
                  <a:cubicBezTo>
                    <a:pt x="4032" y="3110"/>
                    <a:pt x="4115" y="3620"/>
                    <a:pt x="4477" y="3865"/>
                  </a:cubicBezTo>
                  <a:cubicBezTo>
                    <a:pt x="4618" y="3958"/>
                    <a:pt x="4758" y="3995"/>
                    <a:pt x="4889" y="3995"/>
                  </a:cubicBezTo>
                  <a:cubicBezTo>
                    <a:pt x="5182" y="3995"/>
                    <a:pt x="5429" y="3810"/>
                    <a:pt x="5543" y="3647"/>
                  </a:cubicBezTo>
                  <a:lnTo>
                    <a:pt x="6361" y="2420"/>
                  </a:lnTo>
                  <a:cubicBezTo>
                    <a:pt x="6525" y="2164"/>
                    <a:pt x="6525" y="1828"/>
                    <a:pt x="6361" y="1572"/>
                  </a:cubicBezTo>
                  <a:lnTo>
                    <a:pt x="5543" y="345"/>
                  </a:lnTo>
                  <a:cubicBezTo>
                    <a:pt x="5364" y="101"/>
                    <a:pt x="5136" y="0"/>
                    <a:pt x="4916" y="0"/>
                  </a:cubicBezTo>
                  <a:cubicBezTo>
                    <a:pt x="4371" y="0"/>
                    <a:pt x="3874" y="620"/>
                    <a:pt x="4296" y="1236"/>
                  </a:cubicBezTo>
                  <a:lnTo>
                    <a:pt x="2239" y="1236"/>
                  </a:lnTo>
                  <a:cubicBezTo>
                    <a:pt x="2660" y="620"/>
                    <a:pt x="2164" y="0"/>
                    <a:pt x="16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
            <p:cNvSpPr/>
            <p:nvPr/>
          </p:nvSpPr>
          <p:spPr>
            <a:xfrm>
              <a:off x="3537570" y="1994968"/>
              <a:ext cx="90753" cy="128115"/>
            </a:xfrm>
            <a:custGeom>
              <a:rect b="b" l="l" r="r" t="t"/>
              <a:pathLst>
                <a:path extrusionOk="0" h="8401" w="5951">
                  <a:moveTo>
                    <a:pt x="875" y="1"/>
                  </a:moveTo>
                  <a:cubicBezTo>
                    <a:pt x="628" y="1"/>
                    <a:pt x="384" y="120"/>
                    <a:pt x="236" y="341"/>
                  </a:cubicBezTo>
                  <a:cubicBezTo>
                    <a:pt x="0" y="688"/>
                    <a:pt x="98" y="1160"/>
                    <a:pt x="446" y="1398"/>
                  </a:cubicBezTo>
                  <a:cubicBezTo>
                    <a:pt x="2609" y="2861"/>
                    <a:pt x="4040" y="5164"/>
                    <a:pt x="4376" y="7739"/>
                  </a:cubicBezTo>
                  <a:cubicBezTo>
                    <a:pt x="4418" y="8042"/>
                    <a:pt x="4694" y="8401"/>
                    <a:pt x="5134" y="8401"/>
                  </a:cubicBezTo>
                  <a:cubicBezTo>
                    <a:pt x="5168" y="8401"/>
                    <a:pt x="5204" y="8398"/>
                    <a:pt x="5240" y="8394"/>
                  </a:cubicBezTo>
                  <a:cubicBezTo>
                    <a:pt x="5657" y="8339"/>
                    <a:pt x="5950" y="7957"/>
                    <a:pt x="5895" y="7538"/>
                  </a:cubicBezTo>
                  <a:cubicBezTo>
                    <a:pt x="5502" y="4536"/>
                    <a:pt x="3830" y="1835"/>
                    <a:pt x="1299" y="131"/>
                  </a:cubicBezTo>
                  <a:cubicBezTo>
                    <a:pt x="1170" y="43"/>
                    <a:pt x="1022"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6"/>
            <p:cNvSpPr/>
            <p:nvPr/>
          </p:nvSpPr>
          <p:spPr>
            <a:xfrm>
              <a:off x="3305996" y="1994968"/>
              <a:ext cx="90753" cy="128115"/>
            </a:xfrm>
            <a:custGeom>
              <a:rect b="b" l="l" r="r" t="t"/>
              <a:pathLst>
                <a:path extrusionOk="0" h="8401" w="5951">
                  <a:moveTo>
                    <a:pt x="5080" y="1"/>
                  </a:moveTo>
                  <a:cubicBezTo>
                    <a:pt x="4933" y="1"/>
                    <a:pt x="4784" y="43"/>
                    <a:pt x="4652" y="131"/>
                  </a:cubicBezTo>
                  <a:cubicBezTo>
                    <a:pt x="2130" y="1835"/>
                    <a:pt x="457" y="4536"/>
                    <a:pt x="56" y="7538"/>
                  </a:cubicBezTo>
                  <a:cubicBezTo>
                    <a:pt x="1" y="7957"/>
                    <a:pt x="302" y="8339"/>
                    <a:pt x="722" y="8394"/>
                  </a:cubicBezTo>
                  <a:cubicBezTo>
                    <a:pt x="758" y="8398"/>
                    <a:pt x="793" y="8401"/>
                    <a:pt x="828" y="8401"/>
                  </a:cubicBezTo>
                  <a:cubicBezTo>
                    <a:pt x="1265" y="8401"/>
                    <a:pt x="1533" y="8042"/>
                    <a:pt x="1575" y="7739"/>
                  </a:cubicBezTo>
                  <a:cubicBezTo>
                    <a:pt x="1912" y="5164"/>
                    <a:pt x="3350" y="2861"/>
                    <a:pt x="5506" y="1398"/>
                  </a:cubicBezTo>
                  <a:cubicBezTo>
                    <a:pt x="5861" y="1160"/>
                    <a:pt x="5951" y="688"/>
                    <a:pt x="5715" y="341"/>
                  </a:cubicBezTo>
                  <a:cubicBezTo>
                    <a:pt x="5568" y="120"/>
                    <a:pt x="5327" y="1"/>
                    <a:pt x="5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6"/>
          <p:cNvGrpSpPr/>
          <p:nvPr/>
        </p:nvGrpSpPr>
        <p:grpSpPr>
          <a:xfrm>
            <a:off x="1095330" y="1820314"/>
            <a:ext cx="377432" cy="376972"/>
            <a:chOff x="6724425" y="3251800"/>
            <a:chExt cx="656175" cy="655375"/>
          </a:xfrm>
        </p:grpSpPr>
        <p:sp>
          <p:nvSpPr>
            <p:cNvPr id="199" name="Google Shape;199;p36"/>
            <p:cNvSpPr/>
            <p:nvPr/>
          </p:nvSpPr>
          <p:spPr>
            <a:xfrm>
              <a:off x="6801050" y="3457475"/>
              <a:ext cx="331425" cy="38250"/>
            </a:xfrm>
            <a:custGeom>
              <a:rect b="b" l="l" r="r" t="t"/>
              <a:pathLst>
                <a:path extrusionOk="0" h="1530" w="13257">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6800625" y="3785925"/>
              <a:ext cx="147175" cy="38225"/>
            </a:xfrm>
            <a:custGeom>
              <a:rect b="b" l="l" r="r" t="t"/>
              <a:pathLst>
                <a:path extrusionOk="0" h="1529" w="5887">
                  <a:moveTo>
                    <a:pt x="1020" y="1"/>
                  </a:moveTo>
                  <a:cubicBezTo>
                    <a:pt x="9" y="35"/>
                    <a:pt x="0" y="1492"/>
                    <a:pt x="1020" y="1529"/>
                  </a:cubicBezTo>
                  <a:lnTo>
                    <a:pt x="5114" y="1529"/>
                  </a:lnTo>
                  <a:cubicBezTo>
                    <a:pt x="5540" y="1529"/>
                    <a:pt x="5887" y="1173"/>
                    <a:pt x="5878" y="736"/>
                  </a:cubicBezTo>
                  <a:cubicBezTo>
                    <a:pt x="5859" y="328"/>
                    <a:pt x="5505" y="1"/>
                    <a:pt x="5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6"/>
            <p:cNvSpPr/>
            <p:nvPr/>
          </p:nvSpPr>
          <p:spPr>
            <a:xfrm>
              <a:off x="6801050" y="3539350"/>
              <a:ext cx="331425" cy="38250"/>
            </a:xfrm>
            <a:custGeom>
              <a:rect b="b" l="l" r="r" t="t"/>
              <a:pathLst>
                <a:path extrusionOk="0" h="1530" w="13257">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6"/>
            <p:cNvSpPr/>
            <p:nvPr/>
          </p:nvSpPr>
          <p:spPr>
            <a:xfrm>
              <a:off x="6724425" y="3251800"/>
              <a:ext cx="656175" cy="655375"/>
            </a:xfrm>
            <a:custGeom>
              <a:rect b="b" l="l" r="r" t="t"/>
              <a:pathLst>
                <a:path extrusionOk="0" h="26215" w="26247">
                  <a:moveTo>
                    <a:pt x="9808" y="1531"/>
                  </a:moveTo>
                  <a:cubicBezTo>
                    <a:pt x="10300" y="1531"/>
                    <a:pt x="10690" y="1924"/>
                    <a:pt x="10682" y="2415"/>
                  </a:cubicBezTo>
                  <a:cubicBezTo>
                    <a:pt x="10682" y="2832"/>
                    <a:pt x="11035" y="3169"/>
                    <a:pt x="11455" y="3169"/>
                  </a:cubicBezTo>
                  <a:lnTo>
                    <a:pt x="12265" y="3169"/>
                  </a:lnTo>
                  <a:cubicBezTo>
                    <a:pt x="12747" y="3169"/>
                    <a:pt x="13138" y="3551"/>
                    <a:pt x="13138" y="4042"/>
                  </a:cubicBezTo>
                  <a:cubicBezTo>
                    <a:pt x="13138" y="4524"/>
                    <a:pt x="12747" y="4915"/>
                    <a:pt x="12265" y="4915"/>
                  </a:cubicBezTo>
                  <a:lnTo>
                    <a:pt x="7352" y="4915"/>
                  </a:lnTo>
                  <a:cubicBezTo>
                    <a:pt x="6869" y="4915"/>
                    <a:pt x="6479" y="4524"/>
                    <a:pt x="6479" y="4042"/>
                  </a:cubicBezTo>
                  <a:cubicBezTo>
                    <a:pt x="6479" y="3551"/>
                    <a:pt x="6878" y="3169"/>
                    <a:pt x="7352" y="3169"/>
                  </a:cubicBezTo>
                  <a:lnTo>
                    <a:pt x="8171" y="3169"/>
                  </a:lnTo>
                  <a:cubicBezTo>
                    <a:pt x="8588" y="3169"/>
                    <a:pt x="8944" y="2832"/>
                    <a:pt x="8935" y="2415"/>
                  </a:cubicBezTo>
                  <a:cubicBezTo>
                    <a:pt x="8935" y="1924"/>
                    <a:pt x="9326" y="1531"/>
                    <a:pt x="9808" y="1531"/>
                  </a:cubicBezTo>
                  <a:close/>
                  <a:moveTo>
                    <a:pt x="20121" y="15602"/>
                  </a:moveTo>
                  <a:cubicBezTo>
                    <a:pt x="22336" y="15602"/>
                    <a:pt x="24551" y="17108"/>
                    <a:pt x="24665" y="20119"/>
                  </a:cubicBezTo>
                  <a:cubicBezTo>
                    <a:pt x="24665" y="22621"/>
                    <a:pt x="22628" y="24658"/>
                    <a:pt x="20125" y="24658"/>
                  </a:cubicBezTo>
                  <a:cubicBezTo>
                    <a:pt x="17614" y="24658"/>
                    <a:pt x="15575" y="22621"/>
                    <a:pt x="15575" y="20119"/>
                  </a:cubicBezTo>
                  <a:cubicBezTo>
                    <a:pt x="15690" y="17108"/>
                    <a:pt x="17905" y="15602"/>
                    <a:pt x="20121" y="15602"/>
                  </a:cubicBezTo>
                  <a:close/>
                  <a:moveTo>
                    <a:pt x="17213" y="4806"/>
                  </a:moveTo>
                  <a:cubicBezTo>
                    <a:pt x="17686" y="4806"/>
                    <a:pt x="18086" y="5188"/>
                    <a:pt x="18086" y="5680"/>
                  </a:cubicBezTo>
                  <a:lnTo>
                    <a:pt x="18086" y="14370"/>
                  </a:lnTo>
                  <a:cubicBezTo>
                    <a:pt x="17442" y="14606"/>
                    <a:pt x="16841" y="14942"/>
                    <a:pt x="16322" y="15361"/>
                  </a:cubicBezTo>
                  <a:cubicBezTo>
                    <a:pt x="16241" y="15025"/>
                    <a:pt x="15940" y="14778"/>
                    <a:pt x="15575" y="14778"/>
                  </a:cubicBezTo>
                  <a:lnTo>
                    <a:pt x="4112" y="14778"/>
                  </a:lnTo>
                  <a:cubicBezTo>
                    <a:pt x="3103" y="14815"/>
                    <a:pt x="3103" y="16269"/>
                    <a:pt x="4112" y="16306"/>
                  </a:cubicBezTo>
                  <a:lnTo>
                    <a:pt x="15376" y="16306"/>
                  </a:lnTo>
                  <a:cubicBezTo>
                    <a:pt x="14948" y="16835"/>
                    <a:pt x="14612" y="17444"/>
                    <a:pt x="14385" y="18090"/>
                  </a:cubicBezTo>
                  <a:lnTo>
                    <a:pt x="4077" y="18090"/>
                  </a:lnTo>
                  <a:cubicBezTo>
                    <a:pt x="3657" y="18090"/>
                    <a:pt x="3304" y="18418"/>
                    <a:pt x="3293" y="18826"/>
                  </a:cubicBezTo>
                  <a:cubicBezTo>
                    <a:pt x="3275" y="19263"/>
                    <a:pt x="3620" y="19619"/>
                    <a:pt x="4057" y="19619"/>
                  </a:cubicBezTo>
                  <a:lnTo>
                    <a:pt x="14092" y="19619"/>
                  </a:lnTo>
                  <a:cubicBezTo>
                    <a:pt x="13920" y="21564"/>
                    <a:pt x="14747" y="23466"/>
                    <a:pt x="16121" y="24676"/>
                  </a:cubicBezTo>
                  <a:lnTo>
                    <a:pt x="2411" y="24676"/>
                  </a:lnTo>
                  <a:cubicBezTo>
                    <a:pt x="1928" y="24676"/>
                    <a:pt x="1529" y="24285"/>
                    <a:pt x="1529" y="23794"/>
                  </a:cubicBezTo>
                  <a:lnTo>
                    <a:pt x="1529" y="5680"/>
                  </a:lnTo>
                  <a:cubicBezTo>
                    <a:pt x="1529" y="5188"/>
                    <a:pt x="1928" y="4806"/>
                    <a:pt x="2402" y="4806"/>
                  </a:cubicBezTo>
                  <a:lnTo>
                    <a:pt x="5051" y="4806"/>
                  </a:lnTo>
                  <a:cubicBezTo>
                    <a:pt x="5378" y="5762"/>
                    <a:pt x="6278" y="6444"/>
                    <a:pt x="7343" y="6444"/>
                  </a:cubicBezTo>
                  <a:lnTo>
                    <a:pt x="12274" y="6444"/>
                  </a:lnTo>
                  <a:cubicBezTo>
                    <a:pt x="13319" y="6444"/>
                    <a:pt x="14239" y="5771"/>
                    <a:pt x="14566" y="4806"/>
                  </a:cubicBezTo>
                  <a:close/>
                  <a:moveTo>
                    <a:pt x="9808" y="0"/>
                  </a:moveTo>
                  <a:cubicBezTo>
                    <a:pt x="8850" y="0"/>
                    <a:pt x="7892" y="544"/>
                    <a:pt x="7524" y="1631"/>
                  </a:cubicBezTo>
                  <a:cubicBezTo>
                    <a:pt x="7477" y="1629"/>
                    <a:pt x="7429" y="1627"/>
                    <a:pt x="7381" y="1627"/>
                  </a:cubicBezTo>
                  <a:cubicBezTo>
                    <a:pt x="6336" y="1627"/>
                    <a:pt x="5381" y="2286"/>
                    <a:pt x="5059" y="3278"/>
                  </a:cubicBezTo>
                  <a:lnTo>
                    <a:pt x="2411" y="3278"/>
                  </a:lnTo>
                  <a:cubicBezTo>
                    <a:pt x="1109" y="3278"/>
                    <a:pt x="0" y="4326"/>
                    <a:pt x="0" y="5690"/>
                  </a:cubicBezTo>
                  <a:lnTo>
                    <a:pt x="0" y="23794"/>
                  </a:lnTo>
                  <a:cubicBezTo>
                    <a:pt x="0" y="25150"/>
                    <a:pt x="1109" y="26204"/>
                    <a:pt x="2411" y="26204"/>
                  </a:cubicBezTo>
                  <a:lnTo>
                    <a:pt x="17204" y="26204"/>
                  </a:lnTo>
                  <a:cubicBezTo>
                    <a:pt x="17606" y="26204"/>
                    <a:pt x="17977" y="26106"/>
                    <a:pt x="18315" y="25931"/>
                  </a:cubicBezTo>
                  <a:cubicBezTo>
                    <a:pt x="18904" y="26124"/>
                    <a:pt x="19502" y="26215"/>
                    <a:pt x="20090" y="26215"/>
                  </a:cubicBezTo>
                  <a:cubicBezTo>
                    <a:pt x="23299" y="26215"/>
                    <a:pt x="26247" y="23525"/>
                    <a:pt x="26193" y="20119"/>
                  </a:cubicBezTo>
                  <a:cubicBezTo>
                    <a:pt x="26193" y="16772"/>
                    <a:pt x="23464" y="14042"/>
                    <a:pt x="20117" y="14042"/>
                  </a:cubicBezTo>
                  <a:cubicBezTo>
                    <a:pt x="19942" y="14042"/>
                    <a:pt x="19778" y="14042"/>
                    <a:pt x="19614" y="14060"/>
                  </a:cubicBezTo>
                  <a:lnTo>
                    <a:pt x="19614" y="5690"/>
                  </a:lnTo>
                  <a:cubicBezTo>
                    <a:pt x="19614" y="4326"/>
                    <a:pt x="18505" y="3278"/>
                    <a:pt x="17204" y="3278"/>
                  </a:cubicBezTo>
                  <a:lnTo>
                    <a:pt x="14557" y="3278"/>
                  </a:lnTo>
                  <a:cubicBezTo>
                    <a:pt x="14236" y="2286"/>
                    <a:pt x="13281" y="1627"/>
                    <a:pt x="12235" y="1627"/>
                  </a:cubicBezTo>
                  <a:cubicBezTo>
                    <a:pt x="12188" y="1627"/>
                    <a:pt x="12140" y="1629"/>
                    <a:pt x="12092" y="1631"/>
                  </a:cubicBezTo>
                  <a:cubicBezTo>
                    <a:pt x="11723" y="544"/>
                    <a:pt x="10765" y="0"/>
                    <a:pt x="9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6"/>
            <p:cNvSpPr/>
            <p:nvPr/>
          </p:nvSpPr>
          <p:spPr>
            <a:xfrm>
              <a:off x="7166575" y="3708875"/>
              <a:ext cx="121700" cy="91575"/>
            </a:xfrm>
            <a:custGeom>
              <a:rect b="b" l="l" r="r" t="t"/>
              <a:pathLst>
                <a:path extrusionOk="0" h="3663" w="4868">
                  <a:moveTo>
                    <a:pt x="4026" y="0"/>
                  </a:moveTo>
                  <a:cubicBezTo>
                    <a:pt x="3830" y="0"/>
                    <a:pt x="3635" y="75"/>
                    <a:pt x="3485" y="224"/>
                  </a:cubicBezTo>
                  <a:lnTo>
                    <a:pt x="1902" y="1807"/>
                  </a:lnTo>
                  <a:lnTo>
                    <a:pt x="1383" y="1290"/>
                  </a:lnTo>
                  <a:cubicBezTo>
                    <a:pt x="1233" y="1139"/>
                    <a:pt x="1038" y="1064"/>
                    <a:pt x="842" y="1064"/>
                  </a:cubicBezTo>
                  <a:cubicBezTo>
                    <a:pt x="647" y="1064"/>
                    <a:pt x="451" y="1139"/>
                    <a:pt x="302" y="1290"/>
                  </a:cubicBezTo>
                  <a:cubicBezTo>
                    <a:pt x="0" y="1589"/>
                    <a:pt x="0" y="2072"/>
                    <a:pt x="302" y="2373"/>
                  </a:cubicBezTo>
                  <a:lnTo>
                    <a:pt x="1356" y="3436"/>
                  </a:lnTo>
                  <a:cubicBezTo>
                    <a:pt x="1506" y="3587"/>
                    <a:pt x="1703" y="3662"/>
                    <a:pt x="1901" y="3662"/>
                  </a:cubicBezTo>
                  <a:cubicBezTo>
                    <a:pt x="2099" y="3662"/>
                    <a:pt x="2297" y="3587"/>
                    <a:pt x="2448" y="3436"/>
                  </a:cubicBezTo>
                  <a:lnTo>
                    <a:pt x="4568" y="1307"/>
                  </a:lnTo>
                  <a:cubicBezTo>
                    <a:pt x="4867" y="1008"/>
                    <a:pt x="4867" y="526"/>
                    <a:pt x="4568" y="224"/>
                  </a:cubicBezTo>
                  <a:cubicBezTo>
                    <a:pt x="4418" y="75"/>
                    <a:pt x="4222" y="0"/>
                    <a:pt x="4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a:t>
            </a:r>
            <a:r>
              <a:rPr lang="en" sz="2400"/>
              <a:t>radable asset pair ETH - StETH</a:t>
            </a:r>
            <a:endParaRPr/>
          </a:p>
        </p:txBody>
      </p:sp>
      <p:sp>
        <p:nvSpPr>
          <p:cNvPr id="209" name="Google Shape;209;p37"/>
          <p:cNvSpPr txBox="1"/>
          <p:nvPr>
            <p:ph idx="1" type="subTitle"/>
          </p:nvPr>
        </p:nvSpPr>
        <p:spPr>
          <a:xfrm>
            <a:off x="1715825" y="2617150"/>
            <a:ext cx="3339600" cy="1442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a:t>
            </a:r>
            <a:r>
              <a:rPr lang="en"/>
              <a:t>ryptocurrency for </a:t>
            </a:r>
            <a:r>
              <a:rPr lang="en"/>
              <a:t>blockchain-based platform Ethereum</a:t>
            </a:r>
            <a:endParaRPr/>
          </a:p>
          <a:p>
            <a:pPr indent="-317500" lvl="0" marL="457200" rtl="0" algn="l">
              <a:spcBef>
                <a:spcPts val="0"/>
              </a:spcBef>
              <a:spcAft>
                <a:spcPts val="0"/>
              </a:spcAft>
              <a:buSzPts val="1400"/>
              <a:buChar char="●"/>
            </a:pPr>
            <a:r>
              <a:rPr lang="en"/>
              <a:t>Ethereum is the foundation for many emerging technological advances.</a:t>
            </a:r>
            <a:endParaRPr/>
          </a:p>
        </p:txBody>
      </p:sp>
      <p:sp>
        <p:nvSpPr>
          <p:cNvPr id="210" name="Google Shape;210;p37"/>
          <p:cNvSpPr txBox="1"/>
          <p:nvPr>
            <p:ph idx="2" type="subTitle"/>
          </p:nvPr>
        </p:nvSpPr>
        <p:spPr>
          <a:xfrm>
            <a:off x="1715825" y="1880262"/>
            <a:ext cx="1954200" cy="6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ETH</a:t>
            </a:r>
            <a:endParaRPr b="1"/>
          </a:p>
        </p:txBody>
      </p:sp>
      <p:sp>
        <p:nvSpPr>
          <p:cNvPr id="211" name="Google Shape;211;p37"/>
          <p:cNvSpPr txBox="1"/>
          <p:nvPr>
            <p:ph idx="3" type="subTitle"/>
          </p:nvPr>
        </p:nvSpPr>
        <p:spPr>
          <a:xfrm>
            <a:off x="4804975" y="1898662"/>
            <a:ext cx="1954200" cy="6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stETH</a:t>
            </a:r>
            <a:endParaRPr b="1"/>
          </a:p>
        </p:txBody>
      </p:sp>
      <p:sp>
        <p:nvSpPr>
          <p:cNvPr id="212" name="Google Shape;212;p37"/>
          <p:cNvSpPr txBox="1"/>
          <p:nvPr>
            <p:ph idx="4" type="subTitle"/>
          </p:nvPr>
        </p:nvSpPr>
        <p:spPr>
          <a:xfrm>
            <a:off x="4804975" y="2258150"/>
            <a:ext cx="3020100" cy="18597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"Staked" or deposited ETH and locked up in beacon chain</a:t>
            </a:r>
            <a:endParaRPr/>
          </a:p>
          <a:p>
            <a:pPr indent="-317500" lvl="0" marL="457200" rtl="0" algn="l">
              <a:spcBef>
                <a:spcPts val="0"/>
              </a:spcBef>
              <a:spcAft>
                <a:spcPts val="0"/>
              </a:spcAft>
              <a:buSzPts val="1400"/>
              <a:buChar char="●"/>
            </a:pPr>
            <a:r>
              <a:rPr lang="en"/>
              <a:t>F</a:t>
            </a:r>
            <a:r>
              <a:rPr lang="en"/>
              <a:t>unctions somewhat like an IOU</a:t>
            </a:r>
            <a:endParaRPr/>
          </a:p>
        </p:txBody>
      </p:sp>
      <p:sp>
        <p:nvSpPr>
          <p:cNvPr id="213" name="Google Shape;213;p37"/>
          <p:cNvSpPr/>
          <p:nvPr/>
        </p:nvSpPr>
        <p:spPr>
          <a:xfrm>
            <a:off x="1825156" y="1135417"/>
            <a:ext cx="572700" cy="57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p:nvPr/>
        </p:nvSpPr>
        <p:spPr>
          <a:xfrm>
            <a:off x="4921043" y="1135417"/>
            <a:ext cx="572700" cy="57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7"/>
          <p:cNvGrpSpPr/>
          <p:nvPr/>
        </p:nvGrpSpPr>
        <p:grpSpPr>
          <a:xfrm>
            <a:off x="1927008" y="1249144"/>
            <a:ext cx="368987" cy="363666"/>
            <a:chOff x="-64774725" y="1916550"/>
            <a:chExt cx="319000" cy="314400"/>
          </a:xfrm>
        </p:grpSpPr>
        <p:sp>
          <p:nvSpPr>
            <p:cNvPr id="216" name="Google Shape;216;p37"/>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7"/>
          <p:cNvGrpSpPr/>
          <p:nvPr/>
        </p:nvGrpSpPr>
        <p:grpSpPr>
          <a:xfrm>
            <a:off x="5022908" y="1249144"/>
            <a:ext cx="368987" cy="363666"/>
            <a:chOff x="-64774725" y="1916550"/>
            <a:chExt cx="319000" cy="314400"/>
          </a:xfrm>
        </p:grpSpPr>
        <p:sp>
          <p:nvSpPr>
            <p:cNvPr id="219" name="Google Shape;219;p37"/>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Tradable asset pair ETH - StETH</a:t>
            </a:r>
            <a:endParaRPr/>
          </a:p>
        </p:txBody>
      </p:sp>
      <p:pic>
        <p:nvPicPr>
          <p:cNvPr id="226" name="Google Shape;226;p38"/>
          <p:cNvPicPr preferRelativeResize="0"/>
          <p:nvPr/>
        </p:nvPicPr>
        <p:blipFill>
          <a:blip r:embed="rId3">
            <a:alphaModFix/>
          </a:blip>
          <a:stretch>
            <a:fillRect/>
          </a:stretch>
        </p:blipFill>
        <p:spPr>
          <a:xfrm>
            <a:off x="4649025" y="1472725"/>
            <a:ext cx="2807850" cy="2807850"/>
          </a:xfrm>
          <a:prstGeom prst="rect">
            <a:avLst/>
          </a:prstGeom>
          <a:noFill/>
          <a:ln>
            <a:noFill/>
          </a:ln>
        </p:spPr>
      </p:pic>
      <p:pic>
        <p:nvPicPr>
          <p:cNvPr id="227" name="Google Shape;227;p38"/>
          <p:cNvPicPr preferRelativeResize="0"/>
          <p:nvPr/>
        </p:nvPicPr>
        <p:blipFill>
          <a:blip r:embed="rId4">
            <a:alphaModFix/>
          </a:blip>
          <a:stretch>
            <a:fillRect/>
          </a:stretch>
        </p:blipFill>
        <p:spPr>
          <a:xfrm>
            <a:off x="639425" y="1472725"/>
            <a:ext cx="3743808" cy="2807850"/>
          </a:xfrm>
          <a:prstGeom prst="rect">
            <a:avLst/>
          </a:prstGeom>
          <a:noFill/>
          <a:ln>
            <a:noFill/>
          </a:ln>
        </p:spPr>
      </p:pic>
      <p:sp>
        <p:nvSpPr>
          <p:cNvPr id="228" name="Google Shape;228;p38"/>
          <p:cNvSpPr txBox="1"/>
          <p:nvPr>
            <p:ph idx="1" type="subTitle"/>
          </p:nvPr>
        </p:nvSpPr>
        <p:spPr>
          <a:xfrm>
            <a:off x="980325" y="875375"/>
            <a:ext cx="5665200" cy="5607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right diagram shows a high positive correlation.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Snippet </a:t>
            </a:r>
            <a:endParaRPr/>
          </a:p>
        </p:txBody>
      </p:sp>
      <p:pic>
        <p:nvPicPr>
          <p:cNvPr id="234" name="Google Shape;234;p39"/>
          <p:cNvPicPr preferRelativeResize="0"/>
          <p:nvPr/>
        </p:nvPicPr>
        <p:blipFill>
          <a:blip r:embed="rId3">
            <a:alphaModFix/>
          </a:blip>
          <a:stretch>
            <a:fillRect/>
          </a:stretch>
        </p:blipFill>
        <p:spPr>
          <a:xfrm>
            <a:off x="3105150" y="1049775"/>
            <a:ext cx="4514850" cy="1018525"/>
          </a:xfrm>
          <a:prstGeom prst="rect">
            <a:avLst/>
          </a:prstGeom>
          <a:noFill/>
          <a:ln>
            <a:noFill/>
          </a:ln>
        </p:spPr>
      </p:pic>
      <p:pic>
        <p:nvPicPr>
          <p:cNvPr id="235" name="Google Shape;235;p39"/>
          <p:cNvPicPr preferRelativeResize="0"/>
          <p:nvPr/>
        </p:nvPicPr>
        <p:blipFill>
          <a:blip r:embed="rId4">
            <a:alphaModFix/>
          </a:blip>
          <a:stretch>
            <a:fillRect/>
          </a:stretch>
        </p:blipFill>
        <p:spPr>
          <a:xfrm>
            <a:off x="3105150" y="2154775"/>
            <a:ext cx="4514850" cy="2609850"/>
          </a:xfrm>
          <a:prstGeom prst="rect">
            <a:avLst/>
          </a:prstGeom>
          <a:noFill/>
          <a:ln>
            <a:noFill/>
          </a:ln>
        </p:spPr>
      </p:pic>
      <p:sp>
        <p:nvSpPr>
          <p:cNvPr id="236" name="Google Shape;236;p39"/>
          <p:cNvSpPr txBox="1"/>
          <p:nvPr/>
        </p:nvSpPr>
        <p:spPr>
          <a:xfrm>
            <a:off x="720000" y="963288"/>
            <a:ext cx="2733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DataLoader</a:t>
            </a:r>
            <a:endParaRPr b="1" sz="1600"/>
          </a:p>
          <a:p>
            <a:pPr indent="0" lvl="0" marL="0" rtl="0" algn="l">
              <a:spcBef>
                <a:spcPts val="0"/>
              </a:spcBef>
              <a:spcAft>
                <a:spcPts val="0"/>
              </a:spcAft>
              <a:buNone/>
            </a:pPr>
            <a:r>
              <a:rPr b="1" lang="en" sz="1600"/>
              <a:t>Wrapper of YFinance </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Spread</a:t>
            </a:r>
            <a:endParaRPr/>
          </a:p>
        </p:txBody>
      </p:sp>
      <p:sp>
        <p:nvSpPr>
          <p:cNvPr id="242" name="Google Shape;242;p40"/>
          <p:cNvSpPr txBox="1"/>
          <p:nvPr>
            <p:ph idx="1" type="subTitle"/>
          </p:nvPr>
        </p:nvSpPr>
        <p:spPr>
          <a:xfrm>
            <a:off x="991614" y="2974142"/>
            <a:ext cx="3062700" cy="2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SemiBold"/>
                <a:ea typeface="Poppins SemiBold"/>
                <a:cs typeface="Poppins SemiBold"/>
                <a:sym typeface="Poppins SemiBold"/>
              </a:rPr>
              <a:t>Mean Spread</a:t>
            </a:r>
            <a:endParaRPr sz="2400">
              <a:latin typeface="Poppins SemiBold"/>
              <a:ea typeface="Poppins SemiBold"/>
              <a:cs typeface="Poppins SemiBold"/>
              <a:sym typeface="Poppins SemiBold"/>
            </a:endParaRPr>
          </a:p>
        </p:txBody>
      </p:sp>
      <p:sp>
        <p:nvSpPr>
          <p:cNvPr id="243" name="Google Shape;243;p40"/>
          <p:cNvSpPr txBox="1"/>
          <p:nvPr>
            <p:ph idx="2" type="subTitle"/>
          </p:nvPr>
        </p:nvSpPr>
        <p:spPr>
          <a:xfrm>
            <a:off x="984525" y="1859375"/>
            <a:ext cx="1432200" cy="2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SemiBold"/>
                <a:ea typeface="Poppins SemiBold"/>
                <a:cs typeface="Poppins SemiBold"/>
                <a:sym typeface="Poppins SemiBold"/>
              </a:rPr>
              <a:t>Spread</a:t>
            </a:r>
            <a:endParaRPr sz="2400">
              <a:latin typeface="Poppins SemiBold"/>
              <a:ea typeface="Poppins SemiBold"/>
              <a:cs typeface="Poppins SemiBold"/>
              <a:sym typeface="Poppins SemiBold"/>
            </a:endParaRPr>
          </a:p>
        </p:txBody>
      </p:sp>
      <p:sp>
        <p:nvSpPr>
          <p:cNvPr id="244" name="Google Shape;244;p40"/>
          <p:cNvSpPr/>
          <p:nvPr/>
        </p:nvSpPr>
        <p:spPr>
          <a:xfrm>
            <a:off x="719998" y="1891625"/>
            <a:ext cx="198000" cy="19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p:nvPr/>
        </p:nvSpPr>
        <p:spPr>
          <a:xfrm>
            <a:off x="719998" y="3006400"/>
            <a:ext cx="198000" cy="1983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
        <p:nvSpPr>
          <p:cNvPr id="246" name="Google Shape;246;p40"/>
          <p:cNvSpPr txBox="1"/>
          <p:nvPr>
            <p:ph idx="3" type="subTitle"/>
          </p:nvPr>
        </p:nvSpPr>
        <p:spPr>
          <a:xfrm>
            <a:off x="984525" y="2270525"/>
            <a:ext cx="2796300" cy="5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latin typeface="Poppins"/>
                <a:ea typeface="Poppins"/>
                <a:cs typeface="Poppins"/>
                <a:sym typeface="Poppins"/>
              </a:rPr>
              <a:t>Blue dot</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Calculated as log(ETH/stETH)</a:t>
            </a:r>
            <a:endParaRPr>
              <a:solidFill>
                <a:schemeClr val="dk1"/>
              </a:solidFill>
              <a:latin typeface="Poppins"/>
              <a:ea typeface="Poppins"/>
              <a:cs typeface="Poppins"/>
              <a:sym typeface="Poppins"/>
            </a:endParaRPr>
          </a:p>
        </p:txBody>
      </p:sp>
      <p:sp>
        <p:nvSpPr>
          <p:cNvPr id="247" name="Google Shape;247;p40"/>
          <p:cNvSpPr txBox="1"/>
          <p:nvPr>
            <p:ph idx="4" type="subTitle"/>
          </p:nvPr>
        </p:nvSpPr>
        <p:spPr>
          <a:xfrm>
            <a:off x="984525" y="3385300"/>
            <a:ext cx="3470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latin typeface="Poppins"/>
                <a:ea typeface="Poppins"/>
                <a:cs typeface="Poppins"/>
                <a:sym typeface="Poppins"/>
              </a:rPr>
              <a:t>Red dot</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Estimated by SLR with minimum mean square error </a:t>
            </a:r>
            <a:endParaRPr>
              <a:solidFill>
                <a:schemeClr val="dk1"/>
              </a:solidFill>
              <a:latin typeface="Poppins"/>
              <a:ea typeface="Poppins"/>
              <a:cs typeface="Poppins"/>
              <a:sym typeface="Poppins"/>
            </a:endParaRPr>
          </a:p>
        </p:txBody>
      </p:sp>
      <p:pic>
        <p:nvPicPr>
          <p:cNvPr id="248" name="Google Shape;248;p40">
            <a:hlinkClick r:id="rId3"/>
          </p:cNvPr>
          <p:cNvPicPr preferRelativeResize="0"/>
          <p:nvPr/>
        </p:nvPicPr>
        <p:blipFill>
          <a:blip r:embed="rId4">
            <a:alphaModFix/>
          </a:blip>
          <a:stretch>
            <a:fillRect/>
          </a:stretch>
        </p:blipFill>
        <p:spPr>
          <a:xfrm>
            <a:off x="4127950" y="1268463"/>
            <a:ext cx="3689566" cy="276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 Channel </a:t>
            </a:r>
            <a:endParaRPr/>
          </a:p>
        </p:txBody>
      </p:sp>
      <p:sp>
        <p:nvSpPr>
          <p:cNvPr id="254" name="Google Shape;254;p41"/>
          <p:cNvSpPr txBox="1"/>
          <p:nvPr>
            <p:ph idx="1" type="subTitle"/>
          </p:nvPr>
        </p:nvSpPr>
        <p:spPr>
          <a:xfrm>
            <a:off x="991614" y="1376867"/>
            <a:ext cx="3062700" cy="2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SemiBold"/>
                <a:ea typeface="Poppins SemiBold"/>
                <a:cs typeface="Poppins SemiBold"/>
                <a:sym typeface="Poppins SemiBold"/>
              </a:rPr>
              <a:t>Mean Spread</a:t>
            </a:r>
            <a:endParaRPr sz="2400">
              <a:latin typeface="Poppins SemiBold"/>
              <a:ea typeface="Poppins SemiBold"/>
              <a:cs typeface="Poppins SemiBold"/>
              <a:sym typeface="Poppins SemiBold"/>
            </a:endParaRPr>
          </a:p>
        </p:txBody>
      </p:sp>
      <p:sp>
        <p:nvSpPr>
          <p:cNvPr id="255" name="Google Shape;255;p41"/>
          <p:cNvSpPr/>
          <p:nvPr/>
        </p:nvSpPr>
        <p:spPr>
          <a:xfrm>
            <a:off x="719998" y="1409125"/>
            <a:ext cx="198000" cy="1983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
        <p:nvSpPr>
          <p:cNvPr id="256" name="Google Shape;256;p41"/>
          <p:cNvSpPr txBox="1"/>
          <p:nvPr>
            <p:ph idx="2" type="subTitle"/>
          </p:nvPr>
        </p:nvSpPr>
        <p:spPr>
          <a:xfrm>
            <a:off x="984525" y="1788025"/>
            <a:ext cx="3389700" cy="189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A rolling mean spread is calculated based on a  rolling regression channel which minimize the MSE.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Rolling window is set to be 7 to lower the risk in case of long period holding. </a:t>
            </a:r>
            <a:endParaRPr>
              <a:solidFill>
                <a:schemeClr val="dk1"/>
              </a:solidFill>
              <a:latin typeface="Poppins"/>
              <a:ea typeface="Poppins"/>
              <a:cs typeface="Poppins"/>
              <a:sym typeface="Poppins"/>
            </a:endParaRPr>
          </a:p>
        </p:txBody>
      </p:sp>
      <p:pic>
        <p:nvPicPr>
          <p:cNvPr id="257" name="Google Shape;257;p41">
            <a:hlinkClick r:id="rId3"/>
          </p:cNvPr>
          <p:cNvPicPr preferRelativeResize="0"/>
          <p:nvPr/>
        </p:nvPicPr>
        <p:blipFill>
          <a:blip r:embed="rId4">
            <a:alphaModFix/>
          </a:blip>
          <a:stretch>
            <a:fillRect/>
          </a:stretch>
        </p:blipFill>
        <p:spPr>
          <a:xfrm>
            <a:off x="4563925" y="1337538"/>
            <a:ext cx="3562350" cy="2600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